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2"/>
  </p:handoutMasterIdLst>
  <p:sldIdLst>
    <p:sldId id="256" r:id="rId4"/>
    <p:sldId id="262" r:id="rId5"/>
    <p:sldId id="261" r:id="rId6"/>
    <p:sldId id="346" r:id="rId7"/>
    <p:sldId id="347" r:id="rId8"/>
    <p:sldId id="370" r:id="rId9"/>
    <p:sldId id="372" r:id="rId10"/>
    <p:sldId id="349" r:id="rId11"/>
    <p:sldId id="348" r:id="rId12"/>
    <p:sldId id="350" r:id="rId13"/>
    <p:sldId id="351" r:id="rId14"/>
    <p:sldId id="352" r:id="rId15"/>
    <p:sldId id="353" r:id="rId16"/>
    <p:sldId id="354" r:id="rId17"/>
    <p:sldId id="356" r:id="rId18"/>
    <p:sldId id="359" r:id="rId19"/>
    <p:sldId id="369" r:id="rId20"/>
    <p:sldId id="362" r:id="rId21"/>
    <p:sldId id="361" r:id="rId22"/>
    <p:sldId id="360" r:id="rId23"/>
    <p:sldId id="371" r:id="rId24"/>
    <p:sldId id="364" r:id="rId25"/>
    <p:sldId id="365" r:id="rId26"/>
    <p:sldId id="366" r:id="rId27"/>
    <p:sldId id="367" r:id="rId28"/>
    <p:sldId id="290" r:id="rId29"/>
    <p:sldId id="271" r:id="rId30"/>
    <p:sldId id="260" r:id="rId3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8"/>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solidFill>
            <a:schemeClr val="accent2"/>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281055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E731F-8AFF-452E-8BDA-9CDD275CF8BE}"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C5702-C926-4EE0-9CBC-636287569AC8}" type="slidenum">
              <a:rPr lang="en-US" smtClean="0"/>
              <a:t>‹#›</a:t>
            </a:fld>
            <a:endParaRPr lang="en-US"/>
          </a:p>
        </p:txBody>
      </p:sp>
    </p:spTree>
    <p:extLst>
      <p:ext uri="{BB962C8B-B14F-4D97-AF65-F5344CB8AC3E}">
        <p14:creationId xmlns:p14="http://schemas.microsoft.com/office/powerpoint/2010/main" val="2233714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8" r:id="rId2"/>
    <p:sldLayoutId id="2147483759"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547507" y="1188647"/>
            <a:ext cx="5458993" cy="2581485"/>
            <a:chOff x="6733007" y="1346589"/>
            <a:chExt cx="5458993" cy="2581485"/>
          </a:xfrm>
        </p:grpSpPr>
        <p:sp>
          <p:nvSpPr>
            <p:cNvPr id="13" name="TextBox 12">
              <a:extLst>
                <a:ext uri="{FF2B5EF4-FFF2-40B4-BE49-F238E27FC236}">
                  <a16:creationId xmlns:a16="http://schemas.microsoft.com/office/drawing/2014/main" id="{C221F751-3C5B-4561-AD14-8637C5B66736}"/>
                </a:ext>
              </a:extLst>
            </p:cNvPr>
            <p:cNvSpPr txBox="1"/>
            <p:nvPr/>
          </p:nvSpPr>
          <p:spPr>
            <a:xfrm>
              <a:off x="6733007" y="1346589"/>
              <a:ext cx="5458993" cy="1015663"/>
            </a:xfrm>
            <a:prstGeom prst="rect">
              <a:avLst/>
            </a:prstGeom>
            <a:noFill/>
          </p:spPr>
          <p:txBody>
            <a:bodyPr wrap="square" rtlCol="0" anchor="ctr">
              <a:spAutoFit/>
            </a:bodyPr>
            <a:lstStyle/>
            <a:p>
              <a:r>
                <a:rPr lang="en-US" altLang="ko-KR" sz="5800" smtClean="0">
                  <a:solidFill>
                    <a:schemeClr val="accent2">
                      <a:lumMod val="50000"/>
                    </a:schemeClr>
                  </a:solidFill>
                  <a:latin typeface="Times New Roman" panose="02020603050405020304" pitchFamily="18" charset="0"/>
                  <a:cs typeface="Times New Roman" panose="02020603050405020304" pitchFamily="18" charset="0"/>
                </a:rPr>
                <a:t>PHẦN MỀM </a:t>
              </a:r>
              <a:endParaRPr lang="ko-KR" altLang="en-US" sz="58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33007" y="2137195"/>
              <a:ext cx="5458993" cy="1015663"/>
            </a:xfrm>
            <a:prstGeom prst="rect">
              <a:avLst/>
            </a:prstGeom>
            <a:noFill/>
          </p:spPr>
          <p:txBody>
            <a:bodyPr wrap="square" rtlCol="0" anchor="ctr">
              <a:spAutoFit/>
            </a:bodyPr>
            <a:lstStyle/>
            <a:p>
              <a:r>
                <a:rPr lang="en-US" altLang="ko-KR" sz="5800" smtClean="0">
                  <a:solidFill>
                    <a:schemeClr val="accent2">
                      <a:lumMod val="50000"/>
                    </a:schemeClr>
                  </a:solidFill>
                  <a:latin typeface="Times New Roman" panose="02020603050405020304" pitchFamily="18" charset="0"/>
                  <a:cs typeface="Times New Roman" panose="02020603050405020304" pitchFamily="18" charset="0"/>
                </a:rPr>
                <a:t>QUẢN LÝ</a:t>
              </a:r>
              <a:endParaRPr lang="ko-KR" altLang="en-US" sz="58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DD9A723-6FE9-401C-82D6-D27A3905FDEE}"/>
                </a:ext>
              </a:extLst>
            </p:cNvPr>
            <p:cNvSpPr txBox="1"/>
            <p:nvPr/>
          </p:nvSpPr>
          <p:spPr>
            <a:xfrm>
              <a:off x="6733007" y="2943189"/>
              <a:ext cx="5458993" cy="984885"/>
            </a:xfrm>
            <a:prstGeom prst="rect">
              <a:avLst/>
            </a:prstGeom>
            <a:noFill/>
          </p:spPr>
          <p:txBody>
            <a:bodyPr wrap="square" rtlCol="0" anchor="ctr">
              <a:spAutoFit/>
            </a:bodyPr>
            <a:lstStyle/>
            <a:p>
              <a:r>
                <a:rPr lang="en-US" altLang="ko-KR" sz="5800" smtClean="0">
                  <a:solidFill>
                    <a:schemeClr val="accent2">
                      <a:lumMod val="50000"/>
                    </a:schemeClr>
                  </a:solidFill>
                  <a:latin typeface="Times New Roman" panose="02020603050405020304" pitchFamily="18" charset="0"/>
                  <a:cs typeface="Times New Roman" panose="02020603050405020304" pitchFamily="18" charset="0"/>
                </a:rPr>
                <a:t>COFFEE STORE</a:t>
              </a:r>
              <a:endParaRPr lang="ko-KR" altLang="en-US" sz="5800" dirty="0">
                <a:solidFill>
                  <a:schemeClr val="accent2">
                    <a:lumMod val="50000"/>
                  </a:schemeClr>
                </a:solidFill>
                <a:latin typeface="Times New Roman" panose="02020603050405020304" pitchFamily="18" charset="0"/>
                <a:cs typeface="Times New Roman" panose="02020603050405020304" pitchFamily="18" charset="0"/>
              </a:endParaRPr>
            </a:p>
          </p:txBody>
        </p:sp>
      </p:grpSp>
      <p:grpSp>
        <p:nvGrpSpPr>
          <p:cNvPr id="4" name="Group 3"/>
          <p:cNvGrpSpPr/>
          <p:nvPr/>
        </p:nvGrpSpPr>
        <p:grpSpPr>
          <a:xfrm>
            <a:off x="16626" y="74816"/>
            <a:ext cx="2128058" cy="665017"/>
            <a:chOff x="9135688" y="365546"/>
            <a:chExt cx="1783840" cy="548854"/>
          </a:xfrm>
        </p:grpSpPr>
        <p:sp>
          <p:nvSpPr>
            <p:cNvPr id="8" name="Rounded Rectangle 7"/>
            <p:cNvSpPr/>
            <p:nvPr/>
          </p:nvSpPr>
          <p:spPr>
            <a:xfrm>
              <a:off x="9135688" y="365546"/>
              <a:ext cx="1783840" cy="548854"/>
            </a:xfrm>
            <a:prstGeom prst="roundRect">
              <a:avLst>
                <a:gd name="adj" fmla="val 50000"/>
              </a:avLst>
            </a:prstGeom>
            <a:solidFill>
              <a:schemeClr val="bg1">
                <a:alpha val="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TextBox 2"/>
            <p:cNvSpPr txBox="1"/>
            <p:nvPr/>
          </p:nvSpPr>
          <p:spPr>
            <a:xfrm>
              <a:off x="9277004" y="440574"/>
              <a:ext cx="1504603" cy="301801"/>
            </a:xfrm>
            <a:prstGeom prst="rect">
              <a:avLst/>
            </a:prstGeom>
            <a:noFill/>
          </p:spPr>
          <p:txBody>
            <a:bodyPr wrap="square" rtlCol="0">
              <a:spAutoFit/>
            </a:bodyPr>
            <a:lstStyle/>
            <a:p>
              <a:pPr algn="ctr"/>
              <a:r>
                <a:rPr lang="en-US" sz="2400" b="1" smtClean="0">
                  <a:solidFill>
                    <a:schemeClr val="bg1"/>
                  </a:solidFill>
                  <a:latin typeface="Times New Roman" panose="02020603050405020304" pitchFamily="18" charset="0"/>
                  <a:cs typeface="Times New Roman" panose="02020603050405020304" pitchFamily="18" charset="0"/>
                </a:rPr>
                <a:t>DỰ ÁN 1</a:t>
              </a:r>
              <a:endParaRPr lang="en-US" sz="2400" b="1">
                <a:solidFill>
                  <a:schemeClr val="bg1"/>
                </a:solidFill>
                <a:latin typeface="Times New Roman" panose="02020603050405020304" pitchFamily="18" charset="0"/>
                <a:cs typeface="Times New Roman" panose="02020603050405020304" pitchFamily="18" charset="0"/>
              </a:endParaRPr>
            </a:p>
          </p:txBody>
        </p:sp>
      </p:grpSp>
      <p:sp>
        <p:nvSpPr>
          <p:cNvPr id="5" name="TextBox 4"/>
          <p:cNvSpPr txBox="1"/>
          <p:nvPr/>
        </p:nvSpPr>
        <p:spPr>
          <a:xfrm>
            <a:off x="5777348" y="4330931"/>
            <a:ext cx="6409112" cy="1477328"/>
          </a:xfrm>
          <a:prstGeom prst="rect">
            <a:avLst/>
          </a:prstGeom>
          <a:noFill/>
        </p:spPr>
        <p:txBody>
          <a:bodyPr wrap="square" rtlCol="0">
            <a:spAutoFit/>
          </a:bodyPr>
          <a:lstStyle/>
          <a:p>
            <a:pPr algn="r"/>
            <a:r>
              <a:rPr lang="en-US" sz="3000" b="1"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Giảng viên: Nguyễn Đặng Anh Khoa</a:t>
            </a:r>
          </a:p>
          <a:p>
            <a:pPr algn="r"/>
            <a:endParaRPr lang="en-US" sz="3000" b="1"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r"/>
            <a:r>
              <a:rPr lang="en-US" sz="3000" b="1"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Lớp: UD14309_3</a:t>
            </a:r>
            <a:endParaRPr lang="en-US" sz="30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1" name="Freeform 18">
            <a:extLst>
              <a:ext uri="{FF2B5EF4-FFF2-40B4-BE49-F238E27FC236}">
                <a16:creationId xmlns:a16="http://schemas.microsoft.com/office/drawing/2014/main" id="{F57ADD61-A5C9-4BA6-A485-F46349246C4A}"/>
              </a:ext>
            </a:extLst>
          </p:cNvPr>
          <p:cNvSpPr/>
          <p:nvPr/>
        </p:nvSpPr>
        <p:spPr>
          <a:xfrm>
            <a:off x="3255253" y="3771611"/>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BILL</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24635646"/>
              </p:ext>
            </p:extLst>
          </p:nvPr>
        </p:nvGraphicFramePr>
        <p:xfrm>
          <a:off x="939340" y="1246906"/>
          <a:ext cx="9559635" cy="5072565"/>
        </p:xfrm>
        <a:graphic>
          <a:graphicData uri="http://schemas.openxmlformats.org/drawingml/2006/table">
            <a:tbl>
              <a:tblPr firstRow="1" firstCol="1" lastRow="1" lastCol="1" bandRow="1" bandCol="1">
                <a:tableStyleId>{5C22544A-7EE6-4342-B048-85BDC9FD1C3A}</a:tableStyleId>
              </a:tblPr>
              <a:tblGrid>
                <a:gridCol w="2152995">
                  <a:extLst>
                    <a:ext uri="{9D8B030D-6E8A-4147-A177-3AD203B41FA5}">
                      <a16:colId xmlns:a16="http://schemas.microsoft.com/office/drawing/2014/main" val="3917148617"/>
                    </a:ext>
                  </a:extLst>
                </a:gridCol>
                <a:gridCol w="2103120">
                  <a:extLst>
                    <a:ext uri="{9D8B030D-6E8A-4147-A177-3AD203B41FA5}">
                      <a16:colId xmlns:a16="http://schemas.microsoft.com/office/drawing/2014/main" val="309459602"/>
                    </a:ext>
                  </a:extLst>
                </a:gridCol>
                <a:gridCol w="2369127">
                  <a:extLst>
                    <a:ext uri="{9D8B030D-6E8A-4147-A177-3AD203B41FA5}">
                      <a16:colId xmlns:a16="http://schemas.microsoft.com/office/drawing/2014/main" val="240379695"/>
                    </a:ext>
                  </a:extLst>
                </a:gridCol>
                <a:gridCol w="2934393">
                  <a:extLst>
                    <a:ext uri="{9D8B030D-6E8A-4147-A177-3AD203B41FA5}">
                      <a16:colId xmlns:a16="http://schemas.microsoft.com/office/drawing/2014/main" val="923143872"/>
                    </a:ext>
                  </a:extLst>
                </a:gridCol>
              </a:tblGrid>
              <a:tr h="333014">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Tên cột</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Kiểu</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Rằng buộc</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Ghi chú</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151651990"/>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id</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INT</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PK, NOT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ID</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894896600"/>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DateCheckIn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DATE</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NOT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Ngày đến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457804634"/>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DateCheckOut</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DATE</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NOT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Ngày đi</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0706709"/>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idTable</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INT</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FK,NOT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Id bàn ngồi</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378954780"/>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status</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INT</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NOT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Trạng thái : Trống hoặc đã có người</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467085980"/>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customer</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NVARCHAR(12)</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FK,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Khách hàng</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1189184"/>
                  </a:ext>
                </a:extLst>
              </a:tr>
              <a:tr h="629318">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users</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NVARCHAR(255)</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0" marR="0" algn="l">
                        <a:spcBef>
                          <a:spcPts val="600"/>
                        </a:spcBef>
                        <a:spcAft>
                          <a:spcPts val="0"/>
                        </a:spcAft>
                      </a:pPr>
                      <a:r>
                        <a:rPr lang="en-US" sz="2000" b="1">
                          <a:solidFill>
                            <a:schemeClr val="bg1"/>
                          </a:solidFill>
                          <a:effectLst/>
                          <a:latin typeface="Times New Roman" panose="02020603050405020304" pitchFamily="18" charset="0"/>
                          <a:cs typeface="Times New Roman" panose="02020603050405020304" pitchFamily="18" charset="0"/>
                        </a:rPr>
                        <a:t> FK, NULL</a:t>
                      </a:r>
                      <a:endParaRPr lang="en-US" sz="20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Tên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738887343"/>
                  </a:ext>
                </a:extLst>
              </a:tr>
              <a:tr h="334325">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totalprice</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INT</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lgn="l">
                        <a:spcBef>
                          <a:spcPts val="600"/>
                        </a:spcBef>
                        <a:spcAft>
                          <a:spcPts val="0"/>
                        </a:spcAft>
                      </a:pPr>
                      <a:r>
                        <a:rPr lang="en-US" sz="2000">
                          <a:effectLst/>
                          <a:latin typeface="Times New Roman" panose="02020603050405020304" pitchFamily="18" charset="0"/>
                          <a:cs typeface="Times New Roman" panose="02020603050405020304" pitchFamily="18" charset="0"/>
                        </a:rPr>
                        <a:t> NULL</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lgn="l">
                        <a:spcBef>
                          <a:spcPts val="600"/>
                        </a:spcBef>
                        <a:spcAft>
                          <a:spcPts val="0"/>
                        </a:spcAft>
                      </a:pPr>
                      <a:r>
                        <a:rPr lang="en-US" sz="2000">
                          <a:effectLst/>
                          <a:latin typeface="Times New Roman" panose="02020603050405020304" pitchFamily="18" charset="0"/>
                          <a:cs typeface="Times New Roman" panose="02020603050405020304" pitchFamily="18" charset="0"/>
                        </a:rPr>
                        <a:t>Tổng hóa đơn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38233560"/>
                  </a:ext>
                </a:extLst>
              </a:tr>
            </a:tbl>
          </a:graphicData>
        </a:graphic>
      </p:graphicFrame>
    </p:spTree>
    <p:extLst>
      <p:ext uri="{BB962C8B-B14F-4D97-AF65-F5344CB8AC3E}">
        <p14:creationId xmlns:p14="http://schemas.microsoft.com/office/powerpoint/2010/main" val="806565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BILL INFOR</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12993074"/>
              </p:ext>
            </p:extLst>
          </p:nvPr>
        </p:nvGraphicFramePr>
        <p:xfrm>
          <a:off x="1571104" y="1659698"/>
          <a:ext cx="8720053" cy="4325464"/>
        </p:xfrm>
        <a:graphic>
          <a:graphicData uri="http://schemas.openxmlformats.org/drawingml/2006/table">
            <a:tbl>
              <a:tblPr firstRow="1" firstCol="1" lastRow="1" lastCol="1" bandRow="1" bandCol="1">
                <a:tableStyleId>{5C22544A-7EE6-4342-B048-85BDC9FD1C3A}</a:tableStyleId>
              </a:tblPr>
              <a:tblGrid>
                <a:gridCol w="1260676">
                  <a:extLst>
                    <a:ext uri="{9D8B030D-6E8A-4147-A177-3AD203B41FA5}">
                      <a16:colId xmlns:a16="http://schemas.microsoft.com/office/drawing/2014/main" val="2556492265"/>
                    </a:ext>
                  </a:extLst>
                </a:gridCol>
                <a:gridCol w="2065324">
                  <a:extLst>
                    <a:ext uri="{9D8B030D-6E8A-4147-A177-3AD203B41FA5}">
                      <a16:colId xmlns:a16="http://schemas.microsoft.com/office/drawing/2014/main" val="3873825691"/>
                    </a:ext>
                  </a:extLst>
                </a:gridCol>
                <a:gridCol w="2452174">
                  <a:extLst>
                    <a:ext uri="{9D8B030D-6E8A-4147-A177-3AD203B41FA5}">
                      <a16:colId xmlns:a16="http://schemas.microsoft.com/office/drawing/2014/main" val="2525853624"/>
                    </a:ext>
                  </a:extLst>
                </a:gridCol>
                <a:gridCol w="2941879">
                  <a:extLst>
                    <a:ext uri="{9D8B030D-6E8A-4147-A177-3AD203B41FA5}">
                      <a16:colId xmlns:a16="http://schemas.microsoft.com/office/drawing/2014/main" val="2021689551"/>
                    </a:ext>
                  </a:extLst>
                </a:gridCol>
              </a:tblGrid>
              <a:tr h="1081366">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Tên cột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Kiểu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Ràng buộc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10"/>
                        </a:spcBef>
                        <a:spcAft>
                          <a:spcPts val="0"/>
                        </a:spcAft>
                      </a:pPr>
                      <a:r>
                        <a:rPr lang="en-US" sz="2400">
                          <a:effectLst/>
                          <a:latin typeface="Times New Roman" panose="02020603050405020304" pitchFamily="18" charset="0"/>
                          <a:cs typeface="Times New Roman" panose="02020603050405020304" pitchFamily="18" charset="0"/>
                        </a:rPr>
                        <a:t>Ghi chú</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251912425"/>
                  </a:ext>
                </a:extLst>
              </a:tr>
              <a:tr h="1081366">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idBill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INT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PK,FK, 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0" marR="0">
                        <a:spcBef>
                          <a:spcPts val="600"/>
                        </a:spcBef>
                        <a:spcAft>
                          <a:spcPts val="0"/>
                        </a:spcAft>
                      </a:pPr>
                      <a:r>
                        <a:rPr lang="en-US" sz="2400">
                          <a:effectLst/>
                          <a:latin typeface="Times New Roman" panose="02020603050405020304" pitchFamily="18" charset="0"/>
                          <a:cs typeface="Times New Roman" panose="02020603050405020304" pitchFamily="18" charset="0"/>
                        </a:rPr>
                        <a:t> Id của hóa đơn</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47813649"/>
                  </a:ext>
                </a:extLst>
              </a:tr>
              <a:tr h="1081366">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idDrinks</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INT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PK,FK,NOT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Sản phẩm đã sử dụng</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15241744"/>
                  </a:ext>
                </a:extLst>
              </a:tr>
              <a:tr h="1081366">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CountItem</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tabLst>
                          <a:tab pos="751205" algn="ctr"/>
                        </a:tabLst>
                      </a:pPr>
                      <a:r>
                        <a:rPr lang="en-US" sz="2400">
                          <a:effectLst/>
                          <a:latin typeface="Times New Roman" panose="02020603050405020304" pitchFamily="18" charset="0"/>
                          <a:cs typeface="Times New Roman" panose="02020603050405020304" pitchFamily="18" charset="0"/>
                        </a:rPr>
                        <a:t>INT	</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NOT NULL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Số lượng</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772256897"/>
                  </a:ext>
                </a:extLst>
              </a:tr>
            </a:tbl>
          </a:graphicData>
        </a:graphic>
      </p:graphicFrame>
    </p:spTree>
    <p:extLst>
      <p:ext uri="{BB962C8B-B14F-4D97-AF65-F5344CB8AC3E}">
        <p14:creationId xmlns:p14="http://schemas.microsoft.com/office/powerpoint/2010/main" val="4188180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CATEGORY</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36116040"/>
              </p:ext>
            </p:extLst>
          </p:nvPr>
        </p:nvGraphicFramePr>
        <p:xfrm>
          <a:off x="1987015" y="1853739"/>
          <a:ext cx="8246224" cy="2557548"/>
        </p:xfrm>
        <a:graphic>
          <a:graphicData uri="http://schemas.openxmlformats.org/drawingml/2006/table">
            <a:tbl>
              <a:tblPr firstRow="1" firstCol="1" lastRow="1" lastCol="1" bandRow="1" bandCol="1">
                <a:tableStyleId>{5C22544A-7EE6-4342-B048-85BDC9FD1C3A}</a:tableStyleId>
              </a:tblPr>
              <a:tblGrid>
                <a:gridCol w="1192174">
                  <a:extLst>
                    <a:ext uri="{9D8B030D-6E8A-4147-A177-3AD203B41FA5}">
                      <a16:colId xmlns:a16="http://schemas.microsoft.com/office/drawing/2014/main" val="2640865312"/>
                    </a:ext>
                  </a:extLst>
                </a:gridCol>
                <a:gridCol w="1953099">
                  <a:extLst>
                    <a:ext uri="{9D8B030D-6E8A-4147-A177-3AD203B41FA5}">
                      <a16:colId xmlns:a16="http://schemas.microsoft.com/office/drawing/2014/main" val="872368820"/>
                    </a:ext>
                  </a:extLst>
                </a:gridCol>
                <a:gridCol w="2560578">
                  <a:extLst>
                    <a:ext uri="{9D8B030D-6E8A-4147-A177-3AD203B41FA5}">
                      <a16:colId xmlns:a16="http://schemas.microsoft.com/office/drawing/2014/main" val="3650534305"/>
                    </a:ext>
                  </a:extLst>
                </a:gridCol>
                <a:gridCol w="2540373">
                  <a:extLst>
                    <a:ext uri="{9D8B030D-6E8A-4147-A177-3AD203B41FA5}">
                      <a16:colId xmlns:a16="http://schemas.microsoft.com/office/drawing/2014/main" val="3364723469"/>
                    </a:ext>
                  </a:extLst>
                </a:gridCol>
              </a:tblGrid>
              <a:tr h="623454">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Tên cột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Kiểu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Ràng buộc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Ghi chú</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600692585"/>
                  </a:ext>
                </a:extLst>
              </a:tr>
              <a:tr h="847898">
                <a:tc>
                  <a:txBody>
                    <a:bodyPr/>
                    <a:lstStyle/>
                    <a:p>
                      <a:pPr marL="67945" marR="0">
                        <a:spcBef>
                          <a:spcPts val="600"/>
                        </a:spcBef>
                        <a:spcAft>
                          <a:spcPts val="0"/>
                        </a:spcAft>
                      </a:pPr>
                      <a:r>
                        <a:rPr lang="en-US" sz="2400" smtClean="0">
                          <a:effectLst/>
                          <a:latin typeface="Times New Roman" panose="02020603050405020304" pitchFamily="18" charset="0"/>
                          <a:cs typeface="Times New Roman" panose="02020603050405020304" pitchFamily="18" charset="0"/>
                        </a:rPr>
                        <a:t>id</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INT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Id</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086338055"/>
                  </a:ext>
                </a:extLst>
              </a:tr>
              <a:tr h="1086196">
                <a:tc>
                  <a:txBody>
                    <a:bodyPr/>
                    <a:lstStyle/>
                    <a:p>
                      <a:pPr marL="67945" marR="0">
                        <a:spcBef>
                          <a:spcPts val="610"/>
                        </a:spcBef>
                        <a:spcAft>
                          <a:spcPts val="0"/>
                        </a:spcAft>
                      </a:pPr>
                      <a:r>
                        <a:rPr lang="en-US" sz="2400" smtClean="0">
                          <a:effectLst/>
                          <a:latin typeface="Times New Roman" panose="02020603050405020304" pitchFamily="18" charset="0"/>
                          <a:cs typeface="Times New Roman" panose="02020603050405020304" pitchFamily="18" charset="0"/>
                        </a:rPr>
                        <a:t>name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NCHAR(100)</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NOT NULL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10"/>
                        </a:spcBef>
                        <a:spcAft>
                          <a:spcPts val="0"/>
                        </a:spcAft>
                      </a:pPr>
                      <a:r>
                        <a:rPr lang="en-US" sz="2400">
                          <a:effectLst/>
                          <a:latin typeface="Times New Roman" panose="02020603050405020304" pitchFamily="18" charset="0"/>
                          <a:cs typeface="Times New Roman" panose="02020603050405020304" pitchFamily="18" charset="0"/>
                        </a:rPr>
                        <a:t>Tên loại</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12106888"/>
                  </a:ext>
                </a:extLst>
              </a:tr>
            </a:tbl>
          </a:graphicData>
        </a:graphic>
      </p:graphicFrame>
    </p:spTree>
    <p:extLst>
      <p:ext uri="{BB962C8B-B14F-4D97-AF65-F5344CB8AC3E}">
        <p14:creationId xmlns:p14="http://schemas.microsoft.com/office/powerpoint/2010/main" val="3476908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CUSTOMER</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682123887"/>
              </p:ext>
            </p:extLst>
          </p:nvPr>
        </p:nvGraphicFramePr>
        <p:xfrm>
          <a:off x="1554478" y="1942333"/>
          <a:ext cx="8728365" cy="4026204"/>
        </p:xfrm>
        <a:graphic>
          <a:graphicData uri="http://schemas.openxmlformats.org/drawingml/2006/table">
            <a:tbl>
              <a:tblPr firstRow="1" firstCol="1" lastRow="1" lastCol="1" bandRow="1" bandCol="1">
                <a:tableStyleId>{5C22544A-7EE6-4342-B048-85BDC9FD1C3A}</a:tableStyleId>
              </a:tblPr>
              <a:tblGrid>
                <a:gridCol w="1261878">
                  <a:extLst>
                    <a:ext uri="{9D8B030D-6E8A-4147-A177-3AD203B41FA5}">
                      <a16:colId xmlns:a16="http://schemas.microsoft.com/office/drawing/2014/main" val="3680396962"/>
                    </a:ext>
                  </a:extLst>
                </a:gridCol>
                <a:gridCol w="2570291">
                  <a:extLst>
                    <a:ext uri="{9D8B030D-6E8A-4147-A177-3AD203B41FA5}">
                      <a16:colId xmlns:a16="http://schemas.microsoft.com/office/drawing/2014/main" val="2095286801"/>
                    </a:ext>
                  </a:extLst>
                </a:gridCol>
                <a:gridCol w="2128058">
                  <a:extLst>
                    <a:ext uri="{9D8B030D-6E8A-4147-A177-3AD203B41FA5}">
                      <a16:colId xmlns:a16="http://schemas.microsoft.com/office/drawing/2014/main" val="2661560719"/>
                    </a:ext>
                  </a:extLst>
                </a:gridCol>
                <a:gridCol w="2768138">
                  <a:extLst>
                    <a:ext uri="{9D8B030D-6E8A-4147-A177-3AD203B41FA5}">
                      <a16:colId xmlns:a16="http://schemas.microsoft.com/office/drawing/2014/main" val="3277458421"/>
                    </a:ext>
                  </a:extLst>
                </a:gridCol>
              </a:tblGrid>
              <a:tr h="1150344">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Tên cột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Kiểu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Ràng buộc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10"/>
                        </a:spcBef>
                        <a:spcAft>
                          <a:spcPts val="0"/>
                        </a:spcAft>
                      </a:pPr>
                      <a:r>
                        <a:rPr lang="en-US" sz="2400">
                          <a:effectLst/>
                          <a:latin typeface="Times New Roman" panose="02020603050405020304" pitchFamily="18" charset="0"/>
                          <a:cs typeface="Times New Roman" panose="02020603050405020304" pitchFamily="18" charset="0"/>
                        </a:rPr>
                        <a:t>Ghi chú</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287111683"/>
                  </a:ext>
                </a:extLst>
              </a:tr>
              <a:tr h="1150344">
                <a:tc>
                  <a:txBody>
                    <a:bodyPr/>
                    <a:lstStyle/>
                    <a:p>
                      <a:pPr marL="67945" marR="0">
                        <a:spcBef>
                          <a:spcPts val="615"/>
                        </a:spcBef>
                        <a:spcAft>
                          <a:spcPts val="0"/>
                        </a:spcAft>
                      </a:pPr>
                      <a:r>
                        <a:rPr lang="en-US" sz="2400">
                          <a:effectLst/>
                          <a:latin typeface="Times New Roman" panose="02020603050405020304" pitchFamily="18" charset="0"/>
                          <a:cs typeface="Times New Roman" panose="02020603050405020304" pitchFamily="18" charset="0"/>
                        </a:rPr>
                        <a:t>phone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5"/>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NVARCHAR(12)</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15"/>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0" marR="0">
                        <a:spcBef>
                          <a:spcPts val="615"/>
                        </a:spcBef>
                        <a:spcAft>
                          <a:spcPts val="0"/>
                        </a:spcAft>
                      </a:pPr>
                      <a:r>
                        <a:rPr lang="en-US" sz="2400">
                          <a:effectLst/>
                          <a:latin typeface="Times New Roman" panose="02020603050405020304" pitchFamily="18" charset="0"/>
                          <a:cs typeface="Times New Roman" panose="02020603050405020304" pitchFamily="18" charset="0"/>
                        </a:rPr>
                        <a:t> Số điện thoại khách hàng</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413618199"/>
                  </a:ext>
                </a:extLst>
              </a:tr>
              <a:tr h="1150344">
                <a:tc>
                  <a:txBody>
                    <a:bodyPr/>
                    <a:lstStyle/>
                    <a:p>
                      <a:pPr marL="67945" marR="0">
                        <a:spcBef>
                          <a:spcPts val="610"/>
                        </a:spcBef>
                        <a:spcAft>
                          <a:spcPts val="0"/>
                        </a:spcAft>
                      </a:pPr>
                      <a:r>
                        <a:rPr lang="en-US" sz="2400">
                          <a:effectLst/>
                          <a:latin typeface="Times New Roman" panose="02020603050405020304" pitchFamily="18" charset="0"/>
                          <a:cs typeface="Times New Roman" panose="02020603050405020304" pitchFamily="18" charset="0"/>
                        </a:rPr>
                        <a:t>name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1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NVARCHAR(50)</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1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10"/>
                        </a:spcBef>
                        <a:spcAft>
                          <a:spcPts val="0"/>
                        </a:spcAft>
                      </a:pPr>
                      <a:r>
                        <a:rPr lang="en-US" sz="2400">
                          <a:effectLst/>
                          <a:latin typeface="Times New Roman" panose="02020603050405020304" pitchFamily="18" charset="0"/>
                          <a:cs typeface="Times New Roman" panose="02020603050405020304" pitchFamily="18" charset="0"/>
                        </a:rPr>
                        <a:t>Tên khách hàng</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508178485"/>
                  </a:ext>
                </a:extLst>
              </a:tr>
              <a:tr h="575172">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point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INT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NOT NULL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Điểm</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446629565"/>
                  </a:ext>
                </a:extLst>
              </a:tr>
            </a:tbl>
          </a:graphicData>
        </a:graphic>
      </p:graphicFrame>
    </p:spTree>
    <p:extLst>
      <p:ext uri="{BB962C8B-B14F-4D97-AF65-F5344CB8AC3E}">
        <p14:creationId xmlns:p14="http://schemas.microsoft.com/office/powerpoint/2010/main" val="1562515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DRINKS</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87870835"/>
              </p:ext>
            </p:extLst>
          </p:nvPr>
        </p:nvGraphicFramePr>
        <p:xfrm>
          <a:off x="640079" y="1620389"/>
          <a:ext cx="10424160" cy="4555966"/>
        </p:xfrm>
        <a:graphic>
          <a:graphicData uri="http://schemas.openxmlformats.org/drawingml/2006/table">
            <a:tbl>
              <a:tblPr firstRow="1" firstCol="1" lastRow="1" lastCol="1" bandRow="1" bandCol="1">
                <a:tableStyleId>{5C22544A-7EE6-4342-B048-85BDC9FD1C3A}</a:tableStyleId>
              </a:tblPr>
              <a:tblGrid>
                <a:gridCol w="2286001">
                  <a:extLst>
                    <a:ext uri="{9D8B030D-6E8A-4147-A177-3AD203B41FA5}">
                      <a16:colId xmlns:a16="http://schemas.microsoft.com/office/drawing/2014/main" val="3066136510"/>
                    </a:ext>
                  </a:extLst>
                </a:gridCol>
                <a:gridCol w="2635135">
                  <a:extLst>
                    <a:ext uri="{9D8B030D-6E8A-4147-A177-3AD203B41FA5}">
                      <a16:colId xmlns:a16="http://schemas.microsoft.com/office/drawing/2014/main" val="1023900878"/>
                    </a:ext>
                  </a:extLst>
                </a:gridCol>
                <a:gridCol w="2552007">
                  <a:extLst>
                    <a:ext uri="{9D8B030D-6E8A-4147-A177-3AD203B41FA5}">
                      <a16:colId xmlns:a16="http://schemas.microsoft.com/office/drawing/2014/main" val="3605528103"/>
                    </a:ext>
                  </a:extLst>
                </a:gridCol>
                <a:gridCol w="2951017">
                  <a:extLst>
                    <a:ext uri="{9D8B030D-6E8A-4147-A177-3AD203B41FA5}">
                      <a16:colId xmlns:a16="http://schemas.microsoft.com/office/drawing/2014/main" val="3050483803"/>
                    </a:ext>
                  </a:extLst>
                </a:gridCol>
              </a:tblGrid>
              <a:tr h="75458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Tên cột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Kiểu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Ràng buộc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Ghi chú</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865997160"/>
                  </a:ext>
                </a:extLst>
              </a:tr>
              <a:tr h="761698">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id</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INT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 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ID của loại nước </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972509775"/>
                  </a:ext>
                </a:extLst>
              </a:tr>
              <a:tr h="761698">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name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NVARCHAR(100)</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Tên  từng loại nước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772834159"/>
                  </a:ext>
                </a:extLst>
              </a:tr>
              <a:tr h="761698">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idcategory</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INT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FK,NOT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532204932"/>
                  </a:ext>
                </a:extLst>
              </a:tr>
              <a:tr h="75458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price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FLOAT</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Giá</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02482157"/>
                  </a:ext>
                </a:extLst>
              </a:tr>
              <a:tr h="761698">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images</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NVARCHAR(100)</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NOT NULL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Hình ảnh</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869359634"/>
                  </a:ext>
                </a:extLst>
              </a:tr>
            </a:tbl>
          </a:graphicData>
        </a:graphic>
      </p:graphicFrame>
    </p:spTree>
    <p:extLst>
      <p:ext uri="{BB962C8B-B14F-4D97-AF65-F5344CB8AC3E}">
        <p14:creationId xmlns:p14="http://schemas.microsoft.com/office/powerpoint/2010/main" val="37956571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STORAGE</a:t>
            </a:r>
            <a:endParaRPr lang="en-US" b="1">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45250803"/>
              </p:ext>
            </p:extLst>
          </p:nvPr>
        </p:nvGraphicFramePr>
        <p:xfrm>
          <a:off x="1504604" y="1680311"/>
          <a:ext cx="8686799" cy="3955719"/>
        </p:xfrm>
        <a:graphic>
          <a:graphicData uri="http://schemas.openxmlformats.org/drawingml/2006/table">
            <a:tbl>
              <a:tblPr firstRow="1" firstCol="1" lastRow="1" lastCol="1" bandRow="1" bandCol="1">
                <a:tableStyleId>{5C22544A-7EE6-4342-B048-85BDC9FD1C3A}</a:tableStyleId>
              </a:tblPr>
              <a:tblGrid>
                <a:gridCol w="1454727">
                  <a:extLst>
                    <a:ext uri="{9D8B030D-6E8A-4147-A177-3AD203B41FA5}">
                      <a16:colId xmlns:a16="http://schemas.microsoft.com/office/drawing/2014/main" val="1421764594"/>
                    </a:ext>
                  </a:extLst>
                </a:gridCol>
                <a:gridCol w="2061556">
                  <a:extLst>
                    <a:ext uri="{9D8B030D-6E8A-4147-A177-3AD203B41FA5}">
                      <a16:colId xmlns:a16="http://schemas.microsoft.com/office/drawing/2014/main" val="1538174246"/>
                    </a:ext>
                  </a:extLst>
                </a:gridCol>
                <a:gridCol w="2211186">
                  <a:extLst>
                    <a:ext uri="{9D8B030D-6E8A-4147-A177-3AD203B41FA5}">
                      <a16:colId xmlns:a16="http://schemas.microsoft.com/office/drawing/2014/main" val="572341956"/>
                    </a:ext>
                  </a:extLst>
                </a:gridCol>
                <a:gridCol w="2959330">
                  <a:extLst>
                    <a:ext uri="{9D8B030D-6E8A-4147-A177-3AD203B41FA5}">
                      <a16:colId xmlns:a16="http://schemas.microsoft.com/office/drawing/2014/main" val="4065904701"/>
                    </a:ext>
                  </a:extLst>
                </a:gridCol>
              </a:tblGrid>
              <a:tr h="1318573">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Tên cột</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Kiểu</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Ràng buộc</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Ghi chú</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025324362"/>
                  </a:ext>
                </a:extLst>
              </a:tr>
              <a:tr h="1318573">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iddrink</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INT</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FK, NULL</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 </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839940350"/>
                  </a:ext>
                </a:extLst>
              </a:tr>
              <a:tr h="1318573">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quantity</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INT</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0"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 NULL</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b="0">
                          <a:solidFill>
                            <a:schemeClr val="bg1"/>
                          </a:solidFill>
                          <a:effectLst/>
                          <a:latin typeface="Times New Roman" panose="02020603050405020304" pitchFamily="18" charset="0"/>
                          <a:cs typeface="Times New Roman" panose="02020603050405020304" pitchFamily="18" charset="0"/>
                        </a:rPr>
                        <a:t> </a:t>
                      </a:r>
                      <a:endParaRPr lang="en-US" sz="2400" b="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054392769"/>
                  </a:ext>
                </a:extLst>
              </a:tr>
            </a:tbl>
          </a:graphicData>
        </a:graphic>
      </p:graphicFrame>
    </p:spTree>
    <p:extLst>
      <p:ext uri="{BB962C8B-B14F-4D97-AF65-F5344CB8AC3E}">
        <p14:creationId xmlns:p14="http://schemas.microsoft.com/office/powerpoint/2010/main" val="17127533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LOGIN</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57512" y="1438101"/>
            <a:ext cx="7441624" cy="4644021"/>
          </a:xfrm>
          <a:prstGeom prst="rect">
            <a:avLst/>
          </a:prstGeom>
        </p:spPr>
      </p:pic>
      <p:cxnSp>
        <p:nvCxnSpPr>
          <p:cNvPr id="5" name="Straight Arrow Connector 4"/>
          <p:cNvCxnSpPr/>
          <p:nvPr/>
        </p:nvCxnSpPr>
        <p:spPr>
          <a:xfrm flipV="1">
            <a:off x="6700058" y="2244436"/>
            <a:ext cx="1255222" cy="665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955280" y="1979420"/>
            <a:ext cx="1828800" cy="523702"/>
            <a:chOff x="7955280" y="1979420"/>
            <a:chExt cx="1828800" cy="523702"/>
          </a:xfrm>
        </p:grpSpPr>
        <p:sp>
          <p:nvSpPr>
            <p:cNvPr id="8" name="Rounded Rectangle 7"/>
            <p:cNvSpPr/>
            <p:nvPr/>
          </p:nvSpPr>
          <p:spPr>
            <a:xfrm>
              <a:off x="7955280" y="1979420"/>
              <a:ext cx="1828800" cy="52370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055033" y="2036617"/>
              <a:ext cx="1654232" cy="369332"/>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Tên đăng nhập</a:t>
              </a:r>
              <a:endParaRPr lang="en-US">
                <a:latin typeface="Times New Roman" panose="02020603050405020304" pitchFamily="18" charset="0"/>
                <a:cs typeface="Times New Roman" panose="02020603050405020304" pitchFamily="18" charset="0"/>
              </a:endParaRPr>
            </a:p>
          </p:txBody>
        </p:sp>
      </p:grpSp>
      <p:cxnSp>
        <p:nvCxnSpPr>
          <p:cNvPr id="11" name="Straight Arrow Connector 10"/>
          <p:cNvCxnSpPr/>
          <p:nvPr/>
        </p:nvCxnSpPr>
        <p:spPr>
          <a:xfrm flipV="1">
            <a:off x="6633556" y="3665913"/>
            <a:ext cx="1629295" cy="2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262851" y="3480166"/>
            <a:ext cx="1512916" cy="421369"/>
            <a:chOff x="8262851" y="3480166"/>
            <a:chExt cx="1512916" cy="421369"/>
          </a:xfrm>
        </p:grpSpPr>
        <p:sp>
          <p:nvSpPr>
            <p:cNvPr id="12" name="Rounded Rectangle 11"/>
            <p:cNvSpPr/>
            <p:nvPr/>
          </p:nvSpPr>
          <p:spPr>
            <a:xfrm>
              <a:off x="8262851" y="3480166"/>
              <a:ext cx="1512916" cy="4213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362604" y="3505105"/>
              <a:ext cx="1271847" cy="369332"/>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Mật khẩu</a:t>
              </a:r>
              <a:endParaRPr lang="en-US">
                <a:latin typeface="Times New Roman" panose="02020603050405020304" pitchFamily="18" charset="0"/>
                <a:cs typeface="Times New Roman" panose="02020603050405020304" pitchFamily="18" charset="0"/>
              </a:endParaRPr>
            </a:p>
          </p:txBody>
        </p:sp>
      </p:grpSp>
      <p:cxnSp>
        <p:nvCxnSpPr>
          <p:cNvPr id="17" name="Straight Arrow Connector 16"/>
          <p:cNvCxnSpPr/>
          <p:nvPr/>
        </p:nvCxnSpPr>
        <p:spPr>
          <a:xfrm>
            <a:off x="5685905" y="5744095"/>
            <a:ext cx="2369128" cy="2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8055033" y="5521048"/>
            <a:ext cx="1579418" cy="561074"/>
            <a:chOff x="8055033" y="5521048"/>
            <a:chExt cx="1579418" cy="561074"/>
          </a:xfrm>
        </p:grpSpPr>
        <p:sp>
          <p:nvSpPr>
            <p:cNvPr id="19" name="Rounded Rectangle 18"/>
            <p:cNvSpPr/>
            <p:nvPr/>
          </p:nvSpPr>
          <p:spPr>
            <a:xfrm>
              <a:off x="8055033" y="5521048"/>
              <a:ext cx="1512916" cy="5610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179724" y="5611091"/>
              <a:ext cx="1454727" cy="369332"/>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Quét mã QR</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31201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DASHBOARD</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65339" y="1634073"/>
            <a:ext cx="8485389" cy="4342778"/>
          </a:xfrm>
          <a:prstGeom prst="rect">
            <a:avLst/>
          </a:prstGeom>
        </p:spPr>
      </p:pic>
      <p:sp>
        <p:nvSpPr>
          <p:cNvPr id="4" name="Rounded Rectangle 3"/>
          <p:cNvSpPr/>
          <p:nvPr/>
        </p:nvSpPr>
        <p:spPr>
          <a:xfrm>
            <a:off x="9484822" y="1820488"/>
            <a:ext cx="1845426" cy="8728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Màn hình chính </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a:endCxn id="4" idx="1"/>
          </p:cNvCxnSpPr>
          <p:nvPr/>
        </p:nvCxnSpPr>
        <p:spPr>
          <a:xfrm flipV="1">
            <a:off x="8246225" y="2256906"/>
            <a:ext cx="1238597" cy="5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841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528" y="355705"/>
            <a:ext cx="11573197" cy="724247"/>
          </a:xfrm>
        </p:spPr>
        <p:txBody>
          <a:bodyPr/>
          <a:lstStyle/>
          <a:p>
            <a:r>
              <a:rPr lang="en-US" b="1" smtClean="0">
                <a:solidFill>
                  <a:srgbClr val="FF0000"/>
                </a:solidFill>
                <a:latin typeface="Times New Roman" panose="02020603050405020304" pitchFamily="18" charset="0"/>
                <a:cs typeface="Times New Roman" panose="02020603050405020304" pitchFamily="18" charset="0"/>
              </a:rPr>
              <a:t>MENU</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597399" y="969881"/>
            <a:ext cx="7025454" cy="4748932"/>
          </a:xfrm>
          <a:prstGeom prst="rect">
            <a:avLst/>
          </a:prstGeom>
        </p:spPr>
      </p:pic>
      <p:sp>
        <p:nvSpPr>
          <p:cNvPr id="3" name="Rounded Rectangle 2"/>
          <p:cNvSpPr/>
          <p:nvPr/>
        </p:nvSpPr>
        <p:spPr>
          <a:xfrm>
            <a:off x="7823200" y="2997201"/>
            <a:ext cx="1799653" cy="2831683"/>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5" name="Straight Arrow Connector 4"/>
          <p:cNvCxnSpPr/>
          <p:nvPr/>
        </p:nvCxnSpPr>
        <p:spPr>
          <a:xfrm flipV="1">
            <a:off x="9389533" y="3920067"/>
            <a:ext cx="745067"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0134600" y="3611034"/>
            <a:ext cx="1608667" cy="6180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Loại sản phẩm</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H="1" flipV="1">
            <a:off x="2473977" y="4061701"/>
            <a:ext cx="434592" cy="85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609994" y="3696923"/>
            <a:ext cx="1490133" cy="3556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Số điện thoại</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flipH="1" flipV="1">
            <a:off x="2219204" y="4514268"/>
            <a:ext cx="523057" cy="64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37509" y="4229100"/>
            <a:ext cx="1519767" cy="4637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Số thứ tự</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V="1">
            <a:off x="4622799" y="5184925"/>
            <a:ext cx="371435" cy="345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4998306" y="4912906"/>
            <a:ext cx="2025401" cy="427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Xoá hết sản phẩm</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23" name="Straight Arrow Connector 22"/>
          <p:cNvCxnSpPr/>
          <p:nvPr/>
        </p:nvCxnSpPr>
        <p:spPr>
          <a:xfrm>
            <a:off x="4049060" y="5576927"/>
            <a:ext cx="550332" cy="57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4601979" y="5990832"/>
            <a:ext cx="1430867" cy="5243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Xoá từng sản phẩm</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34" name="Straight Arrow Connector 33"/>
          <p:cNvCxnSpPr/>
          <p:nvPr/>
        </p:nvCxnSpPr>
        <p:spPr>
          <a:xfrm flipH="1" flipV="1">
            <a:off x="2109269" y="5357823"/>
            <a:ext cx="582004" cy="172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87166" y="5156260"/>
            <a:ext cx="1426275" cy="37411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Thành tiền</a:t>
            </a:r>
            <a:endParaRPr lang="en-US">
              <a:solidFill>
                <a:schemeClr val="tx1"/>
              </a:solidFill>
              <a:latin typeface="Times New Roman" panose="02020603050405020304" pitchFamily="18" charset="0"/>
              <a:cs typeface="Times New Roman" panose="02020603050405020304" pitchFamily="18" charset="0"/>
            </a:endParaRPr>
          </a:p>
        </p:txBody>
      </p:sp>
      <p:sp>
        <p:nvSpPr>
          <p:cNvPr id="36" name="Rounded Rectangle 35"/>
          <p:cNvSpPr/>
          <p:nvPr/>
        </p:nvSpPr>
        <p:spPr>
          <a:xfrm>
            <a:off x="2392318" y="6085830"/>
            <a:ext cx="1718734" cy="5063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Quay về Dashboard</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38" name="Straight Arrow Connector 37"/>
          <p:cNvCxnSpPr>
            <a:endCxn id="36" idx="0"/>
          </p:cNvCxnSpPr>
          <p:nvPr/>
        </p:nvCxnSpPr>
        <p:spPr>
          <a:xfrm flipH="1">
            <a:off x="3251685" y="5643984"/>
            <a:ext cx="207433" cy="44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536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MENU MANAGER</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52815" y="1529542"/>
            <a:ext cx="7823206" cy="4551255"/>
          </a:xfrm>
          <a:prstGeom prst="rect">
            <a:avLst/>
          </a:prstGeom>
        </p:spPr>
      </p:pic>
      <p:sp>
        <p:nvSpPr>
          <p:cNvPr id="3" name="Rounded Rectangle 2"/>
          <p:cNvSpPr/>
          <p:nvPr/>
        </p:nvSpPr>
        <p:spPr>
          <a:xfrm>
            <a:off x="1363287" y="3150524"/>
            <a:ext cx="1803862" cy="3574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Tên sản phẩm</a:t>
            </a:r>
            <a:endParaRPr lang="en-US">
              <a:solidFill>
                <a:schemeClr val="tx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5793971" y="3150523"/>
            <a:ext cx="1812174" cy="3574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Giá sản phẩm</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5282945" y="1993987"/>
            <a:ext cx="1986742" cy="5247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Chọn loại cần thêm, sửa, xoá</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V="1">
            <a:off x="4995949" y="2518758"/>
            <a:ext cx="448887" cy="70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911927" y="3823855"/>
            <a:ext cx="4979324" cy="332509"/>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4" name="Straight Arrow Connector 13"/>
          <p:cNvCxnSpPr/>
          <p:nvPr/>
        </p:nvCxnSpPr>
        <p:spPr>
          <a:xfrm>
            <a:off x="6824749" y="3998422"/>
            <a:ext cx="1354779" cy="6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179527" y="3671844"/>
            <a:ext cx="2502327" cy="858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Các nút chức năng: thêm, sửa, xoá, làm mới</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3471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a:extLst>
              <a:ext uri="{FF2B5EF4-FFF2-40B4-BE49-F238E27FC236}">
                <a16:creationId xmlns:a16="http://schemas.microsoft.com/office/drawing/2014/main" id="{11BA4841-2041-4A29-BBFF-E7B6C1AF3E1C}"/>
              </a:ext>
            </a:extLst>
          </p:cNvPr>
          <p:cNvGrpSpPr/>
          <p:nvPr/>
        </p:nvGrpSpPr>
        <p:grpSpPr>
          <a:xfrm>
            <a:off x="5988064" y="1708645"/>
            <a:ext cx="6115267" cy="592890"/>
            <a:chOff x="5994506" y="1634221"/>
            <a:chExt cx="5265165" cy="703725"/>
          </a:xfrm>
        </p:grpSpPr>
        <p:sp>
          <p:nvSpPr>
            <p:cNvPr id="9" name="TextBox 8"/>
            <p:cNvSpPr txBox="1"/>
            <p:nvPr/>
          </p:nvSpPr>
          <p:spPr>
            <a:xfrm>
              <a:off x="6751979" y="1735181"/>
              <a:ext cx="4507692" cy="602765"/>
            </a:xfrm>
            <a:prstGeom prst="rect">
              <a:avLst/>
            </a:prstGeom>
            <a:noFill/>
          </p:spPr>
          <p:txBody>
            <a:bodyPr wrap="square" lIns="108000" rIns="108000" rtlCol="0">
              <a:spAutoFit/>
            </a:bodyPr>
            <a:lstStyle/>
            <a:p>
              <a:r>
                <a:rPr lang="en-US" sz="2700" b="1">
                  <a:solidFill>
                    <a:schemeClr val="bg1"/>
                  </a:solidFill>
                  <a:latin typeface="Times New Roman" panose="02020603050405020304" pitchFamily="18" charset="0"/>
                  <a:cs typeface="Times New Roman" panose="02020603050405020304" pitchFamily="18" charset="0"/>
                </a:rPr>
                <a:t>PS08676 </a:t>
              </a:r>
              <a:r>
                <a:rPr lang="en-US" sz="2700" b="1" smtClean="0">
                  <a:solidFill>
                    <a:schemeClr val="bg1"/>
                  </a:solidFill>
                  <a:latin typeface="Times New Roman" panose="02020603050405020304" pitchFamily="18" charset="0"/>
                  <a:cs typeface="Times New Roman" panose="02020603050405020304" pitchFamily="18" charset="0"/>
                </a:rPr>
                <a:t>– Nguyễn Hoàng Minh</a:t>
              </a:r>
              <a:endParaRPr lang="ko-KR" altLang="en-US" sz="27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latin typeface="Times New Roman" panose="02020603050405020304" pitchFamily="18" charset="0"/>
                  <a:cs typeface="Times New Roman" panose="02020603050405020304" pitchFamily="18" charset="0"/>
                </a:rPr>
                <a:t>02</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6112755" y="2865139"/>
            <a:ext cx="5265165" cy="646331"/>
            <a:chOff x="5994506" y="1634221"/>
            <a:chExt cx="5265165" cy="646331"/>
          </a:xfrm>
        </p:grpSpPr>
        <p:sp>
          <p:nvSpPr>
            <p:cNvPr id="14" name="TextBox 13">
              <a:extLst>
                <a:ext uri="{FF2B5EF4-FFF2-40B4-BE49-F238E27FC236}">
                  <a16:creationId xmlns:a16="http://schemas.microsoft.com/office/drawing/2014/main" id="{514A7347-AA7C-40AB-A16E-561268F31218}"/>
                </a:ext>
              </a:extLst>
            </p:cNvPr>
            <p:cNvSpPr txBox="1"/>
            <p:nvPr/>
          </p:nvSpPr>
          <p:spPr>
            <a:xfrm>
              <a:off x="6751979" y="1707685"/>
              <a:ext cx="4507692" cy="507831"/>
            </a:xfrm>
            <a:prstGeom prst="rect">
              <a:avLst/>
            </a:prstGeom>
            <a:noFill/>
          </p:spPr>
          <p:txBody>
            <a:bodyPr wrap="square" lIns="108000" rIns="108000" rtlCol="0">
              <a:spAutoFit/>
            </a:bodyPr>
            <a:lstStyle/>
            <a:p>
              <a:r>
                <a:rPr lang="en-US" altLang="ko-KR" sz="2700" b="1" smtClean="0">
                  <a:solidFill>
                    <a:schemeClr val="bg1"/>
                  </a:solidFill>
                  <a:latin typeface="Times New Roman" panose="02020603050405020304" pitchFamily="18" charset="0"/>
                  <a:cs typeface="Times New Roman" panose="02020603050405020304" pitchFamily="18" charset="0"/>
                </a:rPr>
                <a:t>PS08675 – Tạ Huy Thịnh</a:t>
              </a:r>
              <a:endParaRPr lang="ko-KR" altLang="en-US" sz="27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latin typeface="Times New Roman" panose="02020603050405020304" pitchFamily="18" charset="0"/>
                  <a:cs typeface="Times New Roman" panose="02020603050405020304" pitchFamily="18" charset="0"/>
                </a:rPr>
                <a:t>03</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025C5A0-D7FB-416C-8C4B-7425C4EA0504}"/>
              </a:ext>
            </a:extLst>
          </p:cNvPr>
          <p:cNvGrpSpPr/>
          <p:nvPr/>
        </p:nvGrpSpPr>
        <p:grpSpPr>
          <a:xfrm>
            <a:off x="6112755" y="4096367"/>
            <a:ext cx="5475187" cy="681799"/>
            <a:chOff x="5994506" y="1634221"/>
            <a:chExt cx="5281202" cy="646331"/>
          </a:xfrm>
        </p:grpSpPr>
        <p:sp>
          <p:nvSpPr>
            <p:cNvPr id="19" name="TextBox 18">
              <a:extLst>
                <a:ext uri="{FF2B5EF4-FFF2-40B4-BE49-F238E27FC236}">
                  <a16:creationId xmlns:a16="http://schemas.microsoft.com/office/drawing/2014/main" id="{DA8435BF-64D3-44E8-BAA7-A92781E87BDE}"/>
                </a:ext>
              </a:extLst>
            </p:cNvPr>
            <p:cNvSpPr txBox="1"/>
            <p:nvPr/>
          </p:nvSpPr>
          <p:spPr>
            <a:xfrm>
              <a:off x="6751979" y="1729164"/>
              <a:ext cx="4523729" cy="481413"/>
            </a:xfrm>
            <a:prstGeom prst="rect">
              <a:avLst/>
            </a:prstGeom>
            <a:noFill/>
          </p:spPr>
          <p:txBody>
            <a:bodyPr wrap="square" lIns="108000" rIns="108000" rtlCol="0">
              <a:spAutoFit/>
            </a:bodyPr>
            <a:lstStyle/>
            <a:p>
              <a:r>
                <a:rPr lang="en-US" altLang="ko-KR" sz="2700" b="1" smtClean="0">
                  <a:solidFill>
                    <a:schemeClr val="bg1"/>
                  </a:solidFill>
                  <a:latin typeface="Times New Roman" panose="02020603050405020304" pitchFamily="18" charset="0"/>
                  <a:cs typeface="Times New Roman" panose="02020603050405020304" pitchFamily="18" charset="0"/>
                </a:rPr>
                <a:t>PS08771 – Hồ Trần Bảo Châu</a:t>
              </a:r>
              <a:endParaRPr lang="ko-KR" altLang="en-US" sz="27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72E4745-5F52-41BC-9313-36008356325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latin typeface="Times New Roman" panose="02020603050405020304" pitchFamily="18" charset="0"/>
                  <a:cs typeface="Times New Roman" panose="02020603050405020304" pitchFamily="18" charset="0"/>
                </a:rPr>
                <a:t>04</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678FB42F-575E-4440-814A-AD656B4DDD0A}"/>
              </a:ext>
            </a:extLst>
          </p:cNvPr>
          <p:cNvGrpSpPr/>
          <p:nvPr/>
        </p:nvGrpSpPr>
        <p:grpSpPr>
          <a:xfrm>
            <a:off x="6112755" y="5293706"/>
            <a:ext cx="5475187" cy="646331"/>
            <a:chOff x="5994506" y="1634221"/>
            <a:chExt cx="5475187" cy="646331"/>
          </a:xfrm>
        </p:grpSpPr>
        <p:sp>
          <p:nvSpPr>
            <p:cNvPr id="24" name="TextBox 23">
              <a:extLst>
                <a:ext uri="{FF2B5EF4-FFF2-40B4-BE49-F238E27FC236}">
                  <a16:creationId xmlns:a16="http://schemas.microsoft.com/office/drawing/2014/main" id="{013E3A96-2C8F-4B0F-93EE-D18A1008E3E5}"/>
                </a:ext>
              </a:extLst>
            </p:cNvPr>
            <p:cNvSpPr txBox="1"/>
            <p:nvPr/>
          </p:nvSpPr>
          <p:spPr>
            <a:xfrm>
              <a:off x="6751979" y="1740937"/>
              <a:ext cx="4717714" cy="507831"/>
            </a:xfrm>
            <a:prstGeom prst="rect">
              <a:avLst/>
            </a:prstGeom>
            <a:noFill/>
          </p:spPr>
          <p:txBody>
            <a:bodyPr wrap="square" lIns="108000" rIns="108000" rtlCol="0">
              <a:spAutoFit/>
            </a:bodyPr>
            <a:lstStyle/>
            <a:p>
              <a:r>
                <a:rPr lang="en-US" altLang="ko-KR" sz="2700" b="1" smtClean="0">
                  <a:solidFill>
                    <a:schemeClr val="bg1"/>
                  </a:solidFill>
                  <a:latin typeface="Times New Roman" panose="02020603050405020304" pitchFamily="18" charset="0"/>
                  <a:cs typeface="Times New Roman" panose="02020603050405020304" pitchFamily="18" charset="0"/>
                </a:rPr>
                <a:t>PS08785 – Nguyễn Huy Hoàng</a:t>
              </a:r>
              <a:endParaRPr lang="ko-KR" altLang="en-US" sz="27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76778D8-9198-422E-916B-1720182E194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latin typeface="Times New Roman" panose="02020603050405020304" pitchFamily="18" charset="0"/>
                  <a:cs typeface="Times New Roman" panose="02020603050405020304" pitchFamily="18" charset="0"/>
                </a:rPr>
                <a:t>05</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11BA4841-2041-4A29-BBFF-E7B6C1AF3E1C}"/>
              </a:ext>
            </a:extLst>
          </p:cNvPr>
          <p:cNvGrpSpPr/>
          <p:nvPr/>
        </p:nvGrpSpPr>
        <p:grpSpPr>
          <a:xfrm>
            <a:off x="5988064" y="535929"/>
            <a:ext cx="5882511" cy="646331"/>
            <a:chOff x="5994506" y="1634221"/>
            <a:chExt cx="5265165" cy="646331"/>
          </a:xfrm>
        </p:grpSpPr>
        <p:sp>
          <p:nvSpPr>
            <p:cNvPr id="29" name="TextBox 28"/>
            <p:cNvSpPr txBox="1"/>
            <p:nvPr/>
          </p:nvSpPr>
          <p:spPr>
            <a:xfrm>
              <a:off x="6751979" y="1749250"/>
              <a:ext cx="4507692" cy="507831"/>
            </a:xfrm>
            <a:prstGeom prst="rect">
              <a:avLst/>
            </a:prstGeom>
            <a:noFill/>
          </p:spPr>
          <p:txBody>
            <a:bodyPr wrap="square" lIns="108000" rIns="108000" rtlCol="0">
              <a:spAutoFit/>
            </a:bodyPr>
            <a:lstStyle/>
            <a:p>
              <a:r>
                <a:rPr lang="en-US" sz="2700" b="1">
                  <a:solidFill>
                    <a:schemeClr val="bg1"/>
                  </a:solidFill>
                  <a:latin typeface="Times New Roman" panose="02020603050405020304" pitchFamily="18" charset="0"/>
                  <a:cs typeface="Times New Roman" panose="02020603050405020304" pitchFamily="18" charset="0"/>
                </a:rPr>
                <a:t>PS08674 – </a:t>
              </a:r>
              <a:r>
                <a:rPr lang="en-US" sz="2700" b="1" smtClean="0">
                  <a:solidFill>
                    <a:schemeClr val="bg1"/>
                  </a:solidFill>
                  <a:latin typeface="Times New Roman" panose="02020603050405020304" pitchFamily="18" charset="0"/>
                  <a:cs typeface="Times New Roman" panose="02020603050405020304" pitchFamily="18" charset="0"/>
                </a:rPr>
                <a:t>Nguyễn Quốc Phong</a:t>
              </a:r>
              <a:endParaRPr lang="en-US" sz="2700" b="1">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smtClean="0">
                  <a:solidFill>
                    <a:schemeClr val="bg1"/>
                  </a:solidFill>
                  <a:latin typeface="Times New Roman" panose="02020603050405020304" pitchFamily="18" charset="0"/>
                  <a:cs typeface="Times New Roman" panose="02020603050405020304" pitchFamily="18" charset="0"/>
                </a:rPr>
                <a:t>01</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33384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ACCOUNT MANAGER</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62045" y="1550163"/>
            <a:ext cx="7722996" cy="4730262"/>
          </a:xfrm>
          <a:prstGeom prst="rect">
            <a:avLst/>
          </a:prstGeom>
        </p:spPr>
      </p:pic>
      <p:sp>
        <p:nvSpPr>
          <p:cNvPr id="4" name="Rounded Rectangle 3"/>
          <p:cNvSpPr/>
          <p:nvPr/>
        </p:nvSpPr>
        <p:spPr>
          <a:xfrm>
            <a:off x="1330036" y="3142211"/>
            <a:ext cx="1670859" cy="374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Tên đăng nhập</a:t>
            </a:r>
            <a:endParaRPr lang="en-US">
              <a:solidFill>
                <a:schemeClr val="tx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3125585" y="3142211"/>
            <a:ext cx="1778924" cy="374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Tên hiển thị</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5054569" y="3142211"/>
            <a:ext cx="1679172" cy="374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Mật khẩu</a:t>
            </a:r>
            <a:endParaRPr lang="en-US">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8179528" y="2243509"/>
            <a:ext cx="1979292" cy="66594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True: nhân viên</a:t>
            </a:r>
          </a:p>
          <a:p>
            <a:pPr algn="ctr"/>
            <a:r>
              <a:rPr lang="en-US" smtClean="0">
                <a:solidFill>
                  <a:schemeClr val="tx1"/>
                </a:solidFill>
                <a:latin typeface="Times New Roman" panose="02020603050405020304" pitchFamily="18" charset="0"/>
                <a:cs typeface="Times New Roman" panose="02020603050405020304" pitchFamily="18" charset="0"/>
              </a:rPr>
              <a:t>False: quản lý</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p:cNvCxnSpPr>
            <a:endCxn id="9" idx="1"/>
          </p:cNvCxnSpPr>
          <p:nvPr/>
        </p:nvCxnSpPr>
        <p:spPr>
          <a:xfrm flipV="1">
            <a:off x="7306887" y="2576482"/>
            <a:ext cx="872641" cy="75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911927" y="3823855"/>
            <a:ext cx="4979324" cy="332509"/>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9" name="Straight Arrow Connector 18"/>
          <p:cNvCxnSpPr/>
          <p:nvPr/>
        </p:nvCxnSpPr>
        <p:spPr>
          <a:xfrm flipV="1">
            <a:off x="6824749" y="3979879"/>
            <a:ext cx="1354779" cy="2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9527" y="3671844"/>
            <a:ext cx="2502327" cy="858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Các nút chức năng: thêm, sửa, xoá, làm mới</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71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40769"/>
            <a:ext cx="11573197" cy="724247"/>
          </a:xfrm>
        </p:spPr>
        <p:txBody>
          <a:bodyPr/>
          <a:lstStyle/>
          <a:p>
            <a:r>
              <a:rPr lang="en-US" b="1">
                <a:solidFill>
                  <a:srgbClr val="FF0000"/>
                </a:solidFill>
                <a:latin typeface="Times New Roman" panose="02020603050405020304" pitchFamily="18" charset="0"/>
                <a:cs typeface="Times New Roman" panose="02020603050405020304" pitchFamily="18" charset="0"/>
              </a:rPr>
              <a:t>CUSTOMER MANAGER</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88949" y="1264173"/>
            <a:ext cx="8431099" cy="5179934"/>
          </a:xfrm>
          <a:prstGeom prst="rect">
            <a:avLst/>
          </a:prstGeom>
        </p:spPr>
      </p:pic>
      <p:sp>
        <p:nvSpPr>
          <p:cNvPr id="4" name="Rounded Rectangle 3"/>
          <p:cNvSpPr/>
          <p:nvPr/>
        </p:nvSpPr>
        <p:spPr>
          <a:xfrm>
            <a:off x="1512918" y="2996739"/>
            <a:ext cx="1953490" cy="4281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Số điện thoại</a:t>
            </a:r>
            <a:endParaRPr lang="en-US">
              <a:solidFill>
                <a:schemeClr val="tx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3882041" y="2996739"/>
            <a:ext cx="1978429" cy="3906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Tên khách hàng</a:t>
            </a:r>
            <a:endParaRPr lang="en-US">
              <a:solidFill>
                <a:schemeClr val="tx1"/>
              </a:solidFill>
              <a:latin typeface="Times New Roman" panose="02020603050405020304" pitchFamily="18" charset="0"/>
              <a:cs typeface="Times New Roman" panose="02020603050405020304" pitchFamily="18" charset="0"/>
            </a:endParaRPr>
          </a:p>
        </p:txBody>
      </p:sp>
      <p:sp>
        <p:nvSpPr>
          <p:cNvPr id="6" name="Rounded Rectangle 5"/>
          <p:cNvSpPr/>
          <p:nvPr/>
        </p:nvSpPr>
        <p:spPr>
          <a:xfrm>
            <a:off x="6321824" y="3011286"/>
            <a:ext cx="2003367" cy="3906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Điểm tích luỹ</a:t>
            </a:r>
            <a:endParaRPr lang="en-US">
              <a:solidFill>
                <a:schemeClr val="tx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2094806" y="3782290"/>
            <a:ext cx="5552901" cy="332509"/>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ounded Rectangle 7"/>
          <p:cNvSpPr/>
          <p:nvPr/>
        </p:nvSpPr>
        <p:spPr>
          <a:xfrm>
            <a:off x="9073137" y="3379298"/>
            <a:ext cx="2502327" cy="858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Các nút chức năng: thêm, sửa, xoá, làm mới</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a:stCxn id="7" idx="3"/>
            <a:endCxn id="8" idx="1"/>
          </p:cNvCxnSpPr>
          <p:nvPr/>
        </p:nvCxnSpPr>
        <p:spPr>
          <a:xfrm flipV="1">
            <a:off x="7647707" y="3808594"/>
            <a:ext cx="1425430" cy="13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832686"/>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CATEGORY</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23528" y="1363287"/>
            <a:ext cx="8102323" cy="5049643"/>
          </a:xfrm>
          <a:prstGeom prst="rect">
            <a:avLst/>
          </a:prstGeom>
        </p:spPr>
      </p:pic>
      <p:sp>
        <p:nvSpPr>
          <p:cNvPr id="3" name="Rounded Rectangle 2"/>
          <p:cNvSpPr/>
          <p:nvPr/>
        </p:nvSpPr>
        <p:spPr>
          <a:xfrm>
            <a:off x="2327564" y="2576946"/>
            <a:ext cx="2601884" cy="3906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Tên loại sản phẩm</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5" name="Straight Arrow Connector 4"/>
          <p:cNvCxnSpPr>
            <a:endCxn id="3" idx="1"/>
          </p:cNvCxnSpPr>
          <p:nvPr/>
        </p:nvCxnSpPr>
        <p:spPr>
          <a:xfrm flipV="1">
            <a:off x="1637607" y="2772295"/>
            <a:ext cx="689957" cy="75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886989" y="3157846"/>
            <a:ext cx="5552901" cy="332509"/>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1" name="Straight Arrow Connector 10"/>
          <p:cNvCxnSpPr>
            <a:stCxn id="8" idx="3"/>
          </p:cNvCxnSpPr>
          <p:nvPr/>
        </p:nvCxnSpPr>
        <p:spPr>
          <a:xfrm>
            <a:off x="7439890" y="3324101"/>
            <a:ext cx="1429791" cy="10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8869681" y="3029516"/>
            <a:ext cx="2502327" cy="858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Các nút chức năng: thêm, sửa, xoá, làm mới</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352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STORAGE</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23528" y="1280160"/>
            <a:ext cx="8532541" cy="5272690"/>
          </a:xfrm>
          <a:prstGeom prst="rect">
            <a:avLst/>
          </a:prstGeom>
        </p:spPr>
      </p:pic>
      <p:sp>
        <p:nvSpPr>
          <p:cNvPr id="3" name="Rounded Rectangle 2"/>
          <p:cNvSpPr/>
          <p:nvPr/>
        </p:nvSpPr>
        <p:spPr>
          <a:xfrm>
            <a:off x="2036618" y="2593571"/>
            <a:ext cx="2576946" cy="4073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Mã sản phẩm</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5968538" y="2593571"/>
            <a:ext cx="2427317" cy="4073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Số lượng </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2036618" y="3195052"/>
            <a:ext cx="5719157" cy="35448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9" name="Straight Arrow Connector 8"/>
          <p:cNvCxnSpPr>
            <a:stCxn id="8" idx="3"/>
          </p:cNvCxnSpPr>
          <p:nvPr/>
        </p:nvCxnSpPr>
        <p:spPr>
          <a:xfrm flipV="1">
            <a:off x="7755775" y="3361307"/>
            <a:ext cx="1479468" cy="1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9235243" y="2942997"/>
            <a:ext cx="2502327" cy="8585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Các nút chức năng: thêm, sửa, xoá, làm mới</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883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BILL</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935" y="1105544"/>
            <a:ext cx="8596027" cy="5237722"/>
          </a:xfrm>
          <a:prstGeom prst="rect">
            <a:avLst/>
          </a:prstGeom>
        </p:spPr>
      </p:pic>
      <p:sp>
        <p:nvSpPr>
          <p:cNvPr id="4" name="Rounded Rectangle 3"/>
          <p:cNvSpPr/>
          <p:nvPr/>
        </p:nvSpPr>
        <p:spPr>
          <a:xfrm>
            <a:off x="2643447" y="3906982"/>
            <a:ext cx="2809702" cy="9642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Bắt đầu ngày xuất hoá đơn </a:t>
            </a:r>
            <a:endParaRPr lang="en-US">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6633555" y="3906982"/>
            <a:ext cx="2809702" cy="9642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Kết thúc ngày xuất hoá đơn </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4422371" y="2610196"/>
            <a:ext cx="16625" cy="1296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0"/>
          </p:cNvCxnSpPr>
          <p:nvPr/>
        </p:nvCxnSpPr>
        <p:spPr>
          <a:xfrm flipH="1">
            <a:off x="8038406" y="2610196"/>
            <a:ext cx="91441" cy="1296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652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THỐNG KÊ</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79709" y="1173085"/>
            <a:ext cx="3801005" cy="3334215"/>
          </a:xfrm>
          <a:prstGeom prst="rect">
            <a:avLst/>
          </a:prstGeom>
        </p:spPr>
      </p:pic>
      <p:pic>
        <p:nvPicPr>
          <p:cNvPr id="3" name="Picture 2"/>
          <p:cNvPicPr>
            <a:picLocks noChangeAspect="1"/>
          </p:cNvPicPr>
          <p:nvPr/>
        </p:nvPicPr>
        <p:blipFill>
          <a:blip r:embed="rId3"/>
          <a:stretch>
            <a:fillRect/>
          </a:stretch>
        </p:blipFill>
        <p:spPr>
          <a:xfrm>
            <a:off x="5679831" y="1173085"/>
            <a:ext cx="6110246" cy="3004593"/>
          </a:xfrm>
          <a:prstGeom prst="rect">
            <a:avLst/>
          </a:prstGeom>
        </p:spPr>
      </p:pic>
      <p:sp>
        <p:nvSpPr>
          <p:cNvPr id="4" name="Rounded Rectangle 3"/>
          <p:cNvSpPr/>
          <p:nvPr/>
        </p:nvSpPr>
        <p:spPr>
          <a:xfrm>
            <a:off x="598516" y="4946073"/>
            <a:ext cx="1928553" cy="7148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Times New Roman" panose="02020603050405020304" pitchFamily="18" charset="0"/>
                <a:cs typeface="Times New Roman" panose="02020603050405020304" pitchFamily="18" charset="0"/>
              </a:rPr>
              <a:t>Click Chọn</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endCxn id="4" idx="0"/>
          </p:cNvCxnSpPr>
          <p:nvPr/>
        </p:nvCxnSpPr>
        <p:spPr>
          <a:xfrm flipH="1">
            <a:off x="1562793" y="4106487"/>
            <a:ext cx="290945" cy="839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941126" y="4070883"/>
            <a:ext cx="0" cy="107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935286" y="4954386"/>
            <a:ext cx="2128058" cy="706582"/>
            <a:chOff x="5178830" y="5303520"/>
            <a:chExt cx="2128058" cy="706582"/>
          </a:xfrm>
        </p:grpSpPr>
        <p:sp>
          <p:nvSpPr>
            <p:cNvPr id="16" name="Rounded Rectangle 15"/>
            <p:cNvSpPr/>
            <p:nvPr/>
          </p:nvSpPr>
          <p:spPr>
            <a:xfrm>
              <a:off x="5178830" y="5303520"/>
              <a:ext cx="2128058" cy="7065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Times New Roman" panose="02020603050405020304" pitchFamily="18" charset="0"/>
                  <a:cs typeface="Times New Roman" panose="02020603050405020304" pitchFamily="18" charset="0"/>
                </a:rPr>
                <a:t>sa</a:t>
              </a:r>
              <a:endParaRPr lang="en-US">
                <a:latin typeface="Times New Roman" panose="02020603050405020304" pitchFamily="18" charset="0"/>
                <a:cs typeface="Times New Roman" panose="02020603050405020304" pitchFamily="18" charset="0"/>
              </a:endParaRPr>
            </a:p>
          </p:txBody>
        </p:sp>
        <p:sp>
          <p:nvSpPr>
            <p:cNvPr id="19" name="TextBox 18"/>
            <p:cNvSpPr txBox="1"/>
            <p:nvPr/>
          </p:nvSpPr>
          <p:spPr>
            <a:xfrm>
              <a:off x="5353397" y="5328453"/>
              <a:ext cx="1803862" cy="646331"/>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Sau đó hiện ra bảng thống kê</a:t>
              </a:r>
              <a:endParaRPr lang="en-US">
                <a:latin typeface="Times New Roman" panose="02020603050405020304" pitchFamily="18" charset="0"/>
                <a:cs typeface="Times New Roman" panose="02020603050405020304" pitchFamily="18" charset="0"/>
              </a:endParaRPr>
            </a:p>
          </p:txBody>
        </p:sp>
      </p:grpSp>
      <p:cxnSp>
        <p:nvCxnSpPr>
          <p:cNvPr id="24" name="Straight Connector 23"/>
          <p:cNvCxnSpPr>
            <a:stCxn id="4" idx="3"/>
            <a:endCxn id="16" idx="1"/>
          </p:cNvCxnSpPr>
          <p:nvPr/>
        </p:nvCxnSpPr>
        <p:spPr>
          <a:xfrm>
            <a:off x="2527069" y="5303521"/>
            <a:ext cx="3408217" cy="41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01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448838"/>
            <a:ext cx="11573197" cy="724247"/>
          </a:xfrm>
        </p:spPr>
        <p:txBody>
          <a:bodyPr>
            <a:normAutofit fontScale="92500" lnSpcReduction="10000"/>
          </a:bodyPr>
          <a:lstStyle/>
          <a:p>
            <a:r>
              <a:rPr lang="en-US" b="1" smtClean="0">
                <a:solidFill>
                  <a:srgbClr val="FF0000"/>
                </a:solidFill>
                <a:latin typeface="Times New Roman" panose="02020603050405020304" pitchFamily="18" charset="0"/>
                <a:cs typeface="Times New Roman" panose="02020603050405020304" pitchFamily="18" charset="0"/>
              </a:rPr>
              <a:t>TỔNG KẾT</a:t>
            </a:r>
            <a:endParaRPr lang="en-US" b="1" dirty="0">
              <a:solidFill>
                <a:srgbClr val="FF0000"/>
              </a:solidFill>
              <a:latin typeface="Times New Roman" panose="02020603050405020304" pitchFamily="18" charset="0"/>
              <a:cs typeface="Times New Roman" panose="02020603050405020304" pitchFamily="18" charset="0"/>
            </a:endParaRPr>
          </a:p>
        </p:txBody>
      </p:sp>
      <p:grpSp>
        <p:nvGrpSpPr>
          <p:cNvPr id="3" name="그룹 6">
            <a:extLst>
              <a:ext uri="{FF2B5EF4-FFF2-40B4-BE49-F238E27FC236}">
                <a16:creationId xmlns:a16="http://schemas.microsoft.com/office/drawing/2014/main" id="{44E97D26-E83D-434D-A126-ED9058E82463}"/>
              </a:ext>
            </a:extLst>
          </p:cNvPr>
          <p:cNvGrpSpPr/>
          <p:nvPr/>
        </p:nvGrpSpPr>
        <p:grpSpPr>
          <a:xfrm>
            <a:off x="3527328" y="2948585"/>
            <a:ext cx="1856554" cy="1763310"/>
            <a:chOff x="3432955" y="3105197"/>
            <a:chExt cx="1985378" cy="1885664"/>
          </a:xfrm>
        </p:grpSpPr>
        <p:sp>
          <p:nvSpPr>
            <p:cNvPr id="4" name="Freeform 88">
              <a:extLst>
                <a:ext uri="{FF2B5EF4-FFF2-40B4-BE49-F238E27FC236}">
                  <a16:creationId xmlns:a16="http://schemas.microsoft.com/office/drawing/2014/main" id="{FCC95A61-70A3-427B-B046-5E34141E6337}"/>
                </a:ext>
              </a:extLst>
            </p:cNvPr>
            <p:cNvSpPr/>
            <p:nvPr/>
          </p:nvSpPr>
          <p:spPr>
            <a:xfrm rot="15392080">
              <a:off x="3380850"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 name="Freeform 89">
              <a:extLst>
                <a:ext uri="{FF2B5EF4-FFF2-40B4-BE49-F238E27FC236}">
                  <a16:creationId xmlns:a16="http://schemas.microsoft.com/office/drawing/2014/main" id="{60316058-F178-4F4B-BE9B-22F28D4D3D1F}"/>
                </a:ext>
              </a:extLst>
            </p:cNvPr>
            <p:cNvSpPr/>
            <p:nvPr/>
          </p:nvSpPr>
          <p:spPr>
            <a:xfrm rot="12600000">
              <a:off x="3468239"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Freeform 90">
              <a:extLst>
                <a:ext uri="{FF2B5EF4-FFF2-40B4-BE49-F238E27FC236}">
                  <a16:creationId xmlns:a16="http://schemas.microsoft.com/office/drawing/2014/main" id="{089186E6-2DA0-429A-B221-4F9AE0CBCE99}"/>
                </a:ext>
              </a:extLst>
            </p:cNvPr>
            <p:cNvSpPr/>
            <p:nvPr/>
          </p:nvSpPr>
          <p:spPr>
            <a:xfrm rot="9900000">
              <a:off x="3555629"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1">
                    <a:alpha val="70000"/>
                  </a:schemeClr>
                </a:gs>
                <a:gs pos="100000">
                  <a:schemeClr val="accent1">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그룹 5">
            <a:extLst>
              <a:ext uri="{FF2B5EF4-FFF2-40B4-BE49-F238E27FC236}">
                <a16:creationId xmlns:a16="http://schemas.microsoft.com/office/drawing/2014/main" id="{D72724CE-706A-4DA1-A9AB-4DA4BE86A2B0}"/>
              </a:ext>
            </a:extLst>
          </p:cNvPr>
          <p:cNvGrpSpPr/>
          <p:nvPr/>
        </p:nvGrpSpPr>
        <p:grpSpPr>
          <a:xfrm>
            <a:off x="6679050" y="2924223"/>
            <a:ext cx="1856554" cy="1763310"/>
            <a:chOff x="6698719" y="3105197"/>
            <a:chExt cx="1985378" cy="1885664"/>
          </a:xfrm>
        </p:grpSpPr>
        <p:sp>
          <p:nvSpPr>
            <p:cNvPr id="8" name="Freeform 94">
              <a:extLst>
                <a:ext uri="{FF2B5EF4-FFF2-40B4-BE49-F238E27FC236}">
                  <a16:creationId xmlns:a16="http://schemas.microsoft.com/office/drawing/2014/main" id="{0B4D6191-85DA-413E-9902-8CBF89418A8B}"/>
                </a:ext>
              </a:extLst>
            </p:cNvPr>
            <p:cNvSpPr/>
            <p:nvPr/>
          </p:nvSpPr>
          <p:spPr>
            <a:xfrm rot="15392080">
              <a:off x="6646614" y="3157302"/>
              <a:ext cx="1862705" cy="1758496"/>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Freeform 95">
              <a:extLst>
                <a:ext uri="{FF2B5EF4-FFF2-40B4-BE49-F238E27FC236}">
                  <a16:creationId xmlns:a16="http://schemas.microsoft.com/office/drawing/2014/main" id="{9366B29F-2D55-451A-B0E9-4C53E175A827}"/>
                </a:ext>
              </a:extLst>
            </p:cNvPr>
            <p:cNvSpPr/>
            <p:nvPr/>
          </p:nvSpPr>
          <p:spPr>
            <a:xfrm rot="12600000">
              <a:off x="6734003" y="319483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Freeform 96">
              <a:extLst>
                <a:ext uri="{FF2B5EF4-FFF2-40B4-BE49-F238E27FC236}">
                  <a16:creationId xmlns:a16="http://schemas.microsoft.com/office/drawing/2014/main" id="{F70F20CC-5E53-461B-B1CE-CE7441C2A69B}"/>
                </a:ext>
              </a:extLst>
            </p:cNvPr>
            <p:cNvSpPr/>
            <p:nvPr/>
          </p:nvSpPr>
          <p:spPr>
            <a:xfrm rot="9900000">
              <a:off x="6821393" y="3232363"/>
              <a:ext cx="1862704" cy="1758498"/>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gradFill flip="none" rotWithShape="1">
              <a:gsLst>
                <a:gs pos="0">
                  <a:schemeClr val="accent4">
                    <a:alpha val="70000"/>
                  </a:schemeClr>
                </a:gs>
                <a:gs pos="100000">
                  <a:schemeClr val="accent4">
                    <a:alpha val="4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1" name="Group 10">
            <a:extLst>
              <a:ext uri="{FF2B5EF4-FFF2-40B4-BE49-F238E27FC236}">
                <a16:creationId xmlns:a16="http://schemas.microsoft.com/office/drawing/2014/main" id="{A6E6E4E5-36B9-4EA3-99F5-151D6547F9E2}"/>
              </a:ext>
            </a:extLst>
          </p:cNvPr>
          <p:cNvGrpSpPr/>
          <p:nvPr/>
        </p:nvGrpSpPr>
        <p:grpSpPr>
          <a:xfrm>
            <a:off x="5524556" y="3484101"/>
            <a:ext cx="1132542" cy="643555"/>
            <a:chOff x="4728830" y="910644"/>
            <a:chExt cx="2388531" cy="1357260"/>
          </a:xfrm>
        </p:grpSpPr>
        <p:sp>
          <p:nvSpPr>
            <p:cNvPr id="12" name="Left-Right Arrow 1">
              <a:extLst>
                <a:ext uri="{FF2B5EF4-FFF2-40B4-BE49-F238E27FC236}">
                  <a16:creationId xmlns:a16="http://schemas.microsoft.com/office/drawing/2014/main" id="{C0200AD2-CFC2-44A6-ADF5-F48F61A37BC1}"/>
                </a:ext>
              </a:extLst>
            </p:cNvPr>
            <p:cNvSpPr/>
            <p:nvPr/>
          </p:nvSpPr>
          <p:spPr>
            <a:xfrm>
              <a:off x="4833072" y="910644"/>
              <a:ext cx="2284289" cy="1357260"/>
            </a:xfrm>
            <a:custGeom>
              <a:avLst/>
              <a:gdLst/>
              <a:ahLst/>
              <a:cxnLst/>
              <a:rect l="l" t="t" r="r" b="b"/>
              <a:pathLst>
                <a:path w="2284289" h="1357260">
                  <a:moveTo>
                    <a:pt x="20525" y="658105"/>
                  </a:moveTo>
                  <a:lnTo>
                    <a:pt x="11850" y="690480"/>
                  </a:lnTo>
                  <a:lnTo>
                    <a:pt x="0" y="678630"/>
                  </a:lnTo>
                  <a:close/>
                  <a:moveTo>
                    <a:pt x="1605659" y="0"/>
                  </a:moveTo>
                  <a:lnTo>
                    <a:pt x="2284289" y="678630"/>
                  </a:lnTo>
                  <a:lnTo>
                    <a:pt x="1605659" y="1357260"/>
                  </a:lnTo>
                  <a:lnTo>
                    <a:pt x="1605659" y="1017945"/>
                  </a:lnTo>
                  <a:lnTo>
                    <a:pt x="1305184" y="1017945"/>
                  </a:lnTo>
                  <a:lnTo>
                    <a:pt x="913377" y="339315"/>
                  </a:lnTo>
                  <a:lnTo>
                    <a:pt x="1605659" y="3393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3" name="Left-Right Arrow 26">
              <a:extLst>
                <a:ext uri="{FF2B5EF4-FFF2-40B4-BE49-F238E27FC236}">
                  <a16:creationId xmlns:a16="http://schemas.microsoft.com/office/drawing/2014/main" id="{32C35516-9C34-4880-B0E5-0B12BAC8AD1A}"/>
                </a:ext>
              </a:extLst>
            </p:cNvPr>
            <p:cNvSpPr/>
            <p:nvPr/>
          </p:nvSpPr>
          <p:spPr>
            <a:xfrm>
              <a:off x="4728830" y="910644"/>
              <a:ext cx="1302347" cy="1357260"/>
            </a:xfrm>
            <a:custGeom>
              <a:avLst/>
              <a:gdLst/>
              <a:ahLst/>
              <a:cxnLst/>
              <a:rect l="l" t="t" r="r" b="b"/>
              <a:pathLst>
                <a:path w="1302347" h="1357260">
                  <a:moveTo>
                    <a:pt x="678630" y="0"/>
                  </a:moveTo>
                  <a:lnTo>
                    <a:pt x="678630" y="339315"/>
                  </a:lnTo>
                  <a:lnTo>
                    <a:pt x="910540" y="339315"/>
                  </a:lnTo>
                  <a:lnTo>
                    <a:pt x="1302347" y="1017945"/>
                  </a:lnTo>
                  <a:lnTo>
                    <a:pt x="678630" y="1017945"/>
                  </a:lnTo>
                  <a:lnTo>
                    <a:pt x="678630" y="1357260"/>
                  </a:lnTo>
                  <a:lnTo>
                    <a:pt x="0" y="678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5" name="TextBox 14">
            <a:extLst>
              <a:ext uri="{FF2B5EF4-FFF2-40B4-BE49-F238E27FC236}">
                <a16:creationId xmlns:a16="http://schemas.microsoft.com/office/drawing/2014/main" id="{07866DCE-4275-4747-AD18-70FA19AB58BC}"/>
              </a:ext>
            </a:extLst>
          </p:cNvPr>
          <p:cNvSpPr txBox="1"/>
          <p:nvPr/>
        </p:nvSpPr>
        <p:spPr>
          <a:xfrm>
            <a:off x="3714066" y="3328348"/>
            <a:ext cx="1608024" cy="830997"/>
          </a:xfrm>
          <a:prstGeom prst="rect">
            <a:avLst/>
          </a:prstGeom>
          <a:noFill/>
        </p:spPr>
        <p:txBody>
          <a:bodyPr wrap="square" rtlCol="0">
            <a:spAutoFit/>
          </a:bodyPr>
          <a:lstStyle/>
          <a:p>
            <a:pPr algn="ctr"/>
            <a:r>
              <a:rPr lang="en-US" altLang="ko-KR" sz="2400" b="1" smtClean="0">
                <a:solidFill>
                  <a:schemeClr val="bg1"/>
                </a:solidFill>
                <a:latin typeface="Times New Roman" panose="02020603050405020304" pitchFamily="18" charset="0"/>
                <a:cs typeface="Times New Roman" panose="02020603050405020304" pitchFamily="18" charset="0"/>
              </a:rPr>
              <a:t>KHÓ KHĂN</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E3CD1DE-A0B6-4BDC-9324-E7575A816E40}"/>
              </a:ext>
            </a:extLst>
          </p:cNvPr>
          <p:cNvSpPr txBox="1"/>
          <p:nvPr/>
        </p:nvSpPr>
        <p:spPr>
          <a:xfrm>
            <a:off x="6896259" y="3291385"/>
            <a:ext cx="1608024" cy="830997"/>
          </a:xfrm>
          <a:prstGeom prst="rect">
            <a:avLst/>
          </a:prstGeom>
          <a:noFill/>
        </p:spPr>
        <p:txBody>
          <a:bodyPr wrap="square" rtlCol="0">
            <a:spAutoFit/>
          </a:bodyPr>
          <a:lstStyle/>
          <a:p>
            <a:pPr algn="ctr"/>
            <a:r>
              <a:rPr lang="en-US" altLang="ko-KR" sz="2400" b="1" smtClean="0">
                <a:solidFill>
                  <a:schemeClr val="bg1"/>
                </a:solidFill>
                <a:latin typeface="Times New Roman" panose="02020603050405020304" pitchFamily="18" charset="0"/>
                <a:cs typeface="Times New Roman" panose="02020603050405020304" pitchFamily="18" charset="0"/>
              </a:rPr>
              <a:t>THUẬN LỢI</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sp>
        <p:nvSpPr>
          <p:cNvPr id="61" name="Freeform 32">
            <a:extLst>
              <a:ext uri="{FF2B5EF4-FFF2-40B4-BE49-F238E27FC236}">
                <a16:creationId xmlns:a16="http://schemas.microsoft.com/office/drawing/2014/main" id="{2658E54D-3D6B-4427-988B-0AEB1005C063}"/>
              </a:ext>
            </a:extLst>
          </p:cNvPr>
          <p:cNvSpPr/>
          <p:nvPr/>
        </p:nvSpPr>
        <p:spPr>
          <a:xfrm>
            <a:off x="4438998" y="4264491"/>
            <a:ext cx="635924" cy="1270863"/>
          </a:xfrm>
          <a:custGeom>
            <a:avLst/>
            <a:gdLst>
              <a:gd name="connsiteX0" fmla="*/ 0 w 220980"/>
              <a:gd name="connsiteY0" fmla="*/ 0 h 807720"/>
              <a:gd name="connsiteX1" fmla="*/ 220980 w 220980"/>
              <a:gd name="connsiteY1" fmla="*/ 0 h 807720"/>
              <a:gd name="connsiteX2" fmla="*/ 220980 w 220980"/>
              <a:gd name="connsiteY2" fmla="*/ 807720 h 807720"/>
              <a:gd name="connsiteX3" fmla="*/ 7620 w 220980"/>
              <a:gd name="connsiteY3" fmla="*/ 807720 h 807720"/>
              <a:gd name="connsiteX0" fmla="*/ 213360 w 213360"/>
              <a:gd name="connsiteY0" fmla="*/ 0 h 807720"/>
              <a:gd name="connsiteX1" fmla="*/ 213360 w 213360"/>
              <a:gd name="connsiteY1" fmla="*/ 807720 h 807720"/>
              <a:gd name="connsiteX2" fmla="*/ 0 w 213360"/>
              <a:gd name="connsiteY2" fmla="*/ 807720 h 807720"/>
            </a:gdLst>
            <a:ahLst/>
            <a:cxnLst>
              <a:cxn ang="0">
                <a:pos x="connsiteX0" y="connsiteY0"/>
              </a:cxn>
              <a:cxn ang="0">
                <a:pos x="connsiteX1" y="connsiteY1"/>
              </a:cxn>
              <a:cxn ang="0">
                <a:pos x="connsiteX2" y="connsiteY2"/>
              </a:cxn>
            </a:cxnLst>
            <a:rect l="l" t="t" r="r" b="b"/>
            <a:pathLst>
              <a:path w="213360" h="807720">
                <a:moveTo>
                  <a:pt x="213360" y="0"/>
                </a:moveTo>
                <a:lnTo>
                  <a:pt x="213360" y="807720"/>
                </a:lnTo>
                <a:lnTo>
                  <a:pt x="0" y="80772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2" name="Freeform 99">
            <a:extLst>
              <a:ext uri="{FF2B5EF4-FFF2-40B4-BE49-F238E27FC236}">
                <a16:creationId xmlns:a16="http://schemas.microsoft.com/office/drawing/2014/main" id="{040AA64C-63F4-4CE6-A19C-8773803208F3}"/>
              </a:ext>
            </a:extLst>
          </p:cNvPr>
          <p:cNvSpPr/>
          <p:nvPr/>
        </p:nvSpPr>
        <p:spPr>
          <a:xfrm flipH="1">
            <a:off x="7014587" y="4122382"/>
            <a:ext cx="649747" cy="1301006"/>
          </a:xfrm>
          <a:custGeom>
            <a:avLst/>
            <a:gdLst>
              <a:gd name="connsiteX0" fmla="*/ 0 w 220980"/>
              <a:gd name="connsiteY0" fmla="*/ 0 h 807720"/>
              <a:gd name="connsiteX1" fmla="*/ 220980 w 220980"/>
              <a:gd name="connsiteY1" fmla="*/ 0 h 807720"/>
              <a:gd name="connsiteX2" fmla="*/ 220980 w 220980"/>
              <a:gd name="connsiteY2" fmla="*/ 807720 h 807720"/>
              <a:gd name="connsiteX3" fmla="*/ 7620 w 220980"/>
              <a:gd name="connsiteY3" fmla="*/ 807720 h 807720"/>
              <a:gd name="connsiteX0" fmla="*/ 213360 w 213360"/>
              <a:gd name="connsiteY0" fmla="*/ 0 h 807720"/>
              <a:gd name="connsiteX1" fmla="*/ 213360 w 213360"/>
              <a:gd name="connsiteY1" fmla="*/ 807720 h 807720"/>
              <a:gd name="connsiteX2" fmla="*/ 0 w 213360"/>
              <a:gd name="connsiteY2" fmla="*/ 807720 h 807720"/>
            </a:gdLst>
            <a:ahLst/>
            <a:cxnLst>
              <a:cxn ang="0">
                <a:pos x="connsiteX0" y="connsiteY0"/>
              </a:cxn>
              <a:cxn ang="0">
                <a:pos x="connsiteX1" y="connsiteY1"/>
              </a:cxn>
              <a:cxn ang="0">
                <a:pos x="connsiteX2" y="connsiteY2"/>
              </a:cxn>
            </a:cxnLst>
            <a:rect l="l" t="t" r="r" b="b"/>
            <a:pathLst>
              <a:path w="213360" h="807720">
                <a:moveTo>
                  <a:pt x="213360" y="0"/>
                </a:moveTo>
                <a:lnTo>
                  <a:pt x="213360" y="807720"/>
                </a:lnTo>
                <a:lnTo>
                  <a:pt x="0" y="80772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3" name="Freeform 33">
            <a:extLst>
              <a:ext uri="{FF2B5EF4-FFF2-40B4-BE49-F238E27FC236}">
                <a16:creationId xmlns:a16="http://schemas.microsoft.com/office/drawing/2014/main" id="{552C7DB9-9C62-40F3-99F0-BFDEF56E263F}"/>
              </a:ext>
            </a:extLst>
          </p:cNvPr>
          <p:cNvSpPr/>
          <p:nvPr/>
        </p:nvSpPr>
        <p:spPr>
          <a:xfrm>
            <a:off x="4438997" y="1882764"/>
            <a:ext cx="738412" cy="1190782"/>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251460 w 251460"/>
              <a:gd name="connsiteY0" fmla="*/ 777240 h 777240"/>
              <a:gd name="connsiteX1" fmla="*/ 251460 w 251460"/>
              <a:gd name="connsiteY1" fmla="*/ 0 h 777240"/>
              <a:gd name="connsiteX2" fmla="*/ 0 w 251460"/>
              <a:gd name="connsiteY2" fmla="*/ 0 h 777240"/>
            </a:gdLst>
            <a:ahLst/>
            <a:cxnLst>
              <a:cxn ang="0">
                <a:pos x="connsiteX0" y="connsiteY0"/>
              </a:cxn>
              <a:cxn ang="0">
                <a:pos x="connsiteX1" y="connsiteY1"/>
              </a:cxn>
              <a:cxn ang="0">
                <a:pos x="connsiteX2" y="connsiteY2"/>
              </a:cxn>
            </a:cxnLst>
            <a:rect l="l" t="t" r="r" b="b"/>
            <a:pathLst>
              <a:path w="251460" h="777240">
                <a:moveTo>
                  <a:pt x="251460" y="777240"/>
                </a:moveTo>
                <a:lnTo>
                  <a:pt x="251460" y="0"/>
                </a:lnTo>
                <a:lnTo>
                  <a:pt x="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64" name="Freeform 100">
            <a:extLst>
              <a:ext uri="{FF2B5EF4-FFF2-40B4-BE49-F238E27FC236}">
                <a16:creationId xmlns:a16="http://schemas.microsoft.com/office/drawing/2014/main" id="{ED523398-CC06-45AD-BD60-410A2135B210}"/>
              </a:ext>
            </a:extLst>
          </p:cNvPr>
          <p:cNvSpPr/>
          <p:nvPr/>
        </p:nvSpPr>
        <p:spPr>
          <a:xfrm flipH="1">
            <a:off x="7014587" y="1882763"/>
            <a:ext cx="649746" cy="1408621"/>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 name="connsiteX0" fmla="*/ 251460 w 251460"/>
              <a:gd name="connsiteY0" fmla="*/ 777240 h 777240"/>
              <a:gd name="connsiteX1" fmla="*/ 251460 w 251460"/>
              <a:gd name="connsiteY1" fmla="*/ 0 h 777240"/>
              <a:gd name="connsiteX2" fmla="*/ 0 w 251460"/>
              <a:gd name="connsiteY2" fmla="*/ 0 h 777240"/>
            </a:gdLst>
            <a:ahLst/>
            <a:cxnLst>
              <a:cxn ang="0">
                <a:pos x="connsiteX0" y="connsiteY0"/>
              </a:cxn>
              <a:cxn ang="0">
                <a:pos x="connsiteX1" y="connsiteY1"/>
              </a:cxn>
              <a:cxn ang="0">
                <a:pos x="connsiteX2" y="connsiteY2"/>
              </a:cxn>
            </a:cxnLst>
            <a:rect l="l" t="t" r="r" b="b"/>
            <a:pathLst>
              <a:path w="251460" h="777240">
                <a:moveTo>
                  <a:pt x="251460" y="777240"/>
                </a:moveTo>
                <a:lnTo>
                  <a:pt x="251460" y="0"/>
                </a:lnTo>
                <a:lnTo>
                  <a:pt x="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81" name="Freeform 18">
            <a:extLst>
              <a:ext uri="{FF2B5EF4-FFF2-40B4-BE49-F238E27FC236}">
                <a16:creationId xmlns:a16="http://schemas.microsoft.com/office/drawing/2014/main" id="{BE7E8867-0F7C-4168-9127-58E845014D9F}"/>
              </a:ext>
            </a:extLst>
          </p:cNvPr>
          <p:cNvSpPr/>
          <p:nvPr/>
        </p:nvSpPr>
        <p:spPr>
          <a:xfrm>
            <a:off x="5661850" y="2488535"/>
            <a:ext cx="885193" cy="71441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xtBox 23"/>
          <p:cNvSpPr txBox="1"/>
          <p:nvPr/>
        </p:nvSpPr>
        <p:spPr>
          <a:xfrm>
            <a:off x="207195" y="2959016"/>
            <a:ext cx="3565778" cy="1569660"/>
          </a:xfrm>
          <a:prstGeom prst="rect">
            <a:avLst/>
          </a:prstGeom>
          <a:noFill/>
        </p:spPr>
        <p:txBody>
          <a:bodyPr wrap="square" rtlCol="0">
            <a:spAutoFit/>
          </a:bodyPr>
          <a:lstStyle/>
          <a:p>
            <a:pPr marL="342900" indent="-342900" algn="just">
              <a:buFontTx/>
              <a:buChar char="-"/>
            </a:pPr>
            <a:r>
              <a:rPr lang="en-US" sz="2400" smtClean="0">
                <a:latin typeface="Times New Roman" panose="02020603050405020304" pitchFamily="18" charset="0"/>
                <a:cs typeface="Times New Roman" panose="02020603050405020304" pitchFamily="18" charset="0"/>
              </a:rPr>
              <a:t>Xảy ra nhiều lỗi trong quá trình làm bài</a:t>
            </a:r>
          </a:p>
          <a:p>
            <a:pPr marL="342900" indent="-342900" algn="just">
              <a:buFontTx/>
              <a:buChar char="-"/>
            </a:pPr>
            <a:r>
              <a:rPr lang="en-US" sz="2400" smtClean="0">
                <a:latin typeface="Times New Roman" panose="02020603050405020304" pitchFamily="18" charset="0"/>
                <a:cs typeface="Times New Roman" panose="02020603050405020304" pitchFamily="18" charset="0"/>
              </a:rPr>
              <a:t>Có thêm nhiều chức năng mới </a:t>
            </a:r>
          </a:p>
        </p:txBody>
      </p:sp>
      <p:sp>
        <p:nvSpPr>
          <p:cNvPr id="26" name="TextBox 25"/>
          <p:cNvSpPr txBox="1"/>
          <p:nvPr/>
        </p:nvSpPr>
        <p:spPr>
          <a:xfrm>
            <a:off x="8789263" y="2811936"/>
            <a:ext cx="2832255" cy="1938992"/>
          </a:xfrm>
          <a:prstGeom prst="rect">
            <a:avLst/>
          </a:prstGeom>
          <a:noFill/>
        </p:spPr>
        <p:txBody>
          <a:bodyPr wrap="square" rtlCol="0">
            <a:spAutoFit/>
          </a:bodyPr>
          <a:lstStyle/>
          <a:p>
            <a:pPr marL="342900" indent="-342900">
              <a:buFontTx/>
              <a:buChar char="-"/>
            </a:pPr>
            <a:r>
              <a:rPr lang="en-US" sz="2400" smtClean="0">
                <a:latin typeface="Times New Roman" panose="02020603050405020304" pitchFamily="18" charset="0"/>
                <a:cs typeface="Times New Roman" panose="02020603050405020304" pitchFamily="18" charset="0"/>
              </a:rPr>
              <a:t>Có kinh nghiệm làm phần mềm quản lý</a:t>
            </a:r>
          </a:p>
          <a:p>
            <a:pPr marL="342900" indent="-342900">
              <a:buFontTx/>
              <a:buChar char="-"/>
            </a:pPr>
            <a:r>
              <a:rPr lang="en-US" sz="2400" smtClean="0">
                <a:latin typeface="Times New Roman" panose="02020603050405020304" pitchFamily="18" charset="0"/>
                <a:cs typeface="Times New Roman" panose="02020603050405020304" pitchFamily="18" charset="0"/>
              </a:rPr>
              <a:t>Thiết kế giao diện </a:t>
            </a:r>
          </a:p>
          <a:p>
            <a:pPr marL="342900" indent="-342900">
              <a:buFontTx/>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125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160413C-7E2A-4FFB-A422-D53D799B17EC}"/>
              </a:ext>
            </a:extLst>
          </p:cNvPr>
          <p:cNvGrpSpPr/>
          <p:nvPr/>
        </p:nvGrpSpPr>
        <p:grpSpPr>
          <a:xfrm>
            <a:off x="6837941" y="3429000"/>
            <a:ext cx="4908099" cy="1718820"/>
            <a:chOff x="6943932" y="4901794"/>
            <a:chExt cx="4908099" cy="1718820"/>
          </a:xfrm>
        </p:grpSpPr>
        <p:grpSp>
          <p:nvGrpSpPr>
            <p:cNvPr id="3" name="Group 2">
              <a:extLst>
                <a:ext uri="{FF2B5EF4-FFF2-40B4-BE49-F238E27FC236}">
                  <a16:creationId xmlns:a16="http://schemas.microsoft.com/office/drawing/2014/main" id="{BF0E40DC-5920-4894-9495-90EDCA49F2B3}"/>
                </a:ext>
              </a:extLst>
            </p:cNvPr>
            <p:cNvGrpSpPr/>
            <p:nvPr/>
          </p:nvGrpSpPr>
          <p:grpSpPr>
            <a:xfrm rot="5400000">
              <a:off x="8430530" y="5496775"/>
              <a:ext cx="560359" cy="648959"/>
              <a:chOff x="578647" y="350931"/>
              <a:chExt cx="633507" cy="733672"/>
            </a:xfrm>
            <a:solidFill>
              <a:schemeClr val="accent2">
                <a:lumMod val="60000"/>
                <a:lumOff val="40000"/>
              </a:schemeClr>
            </a:solidFill>
          </p:grpSpPr>
          <p:sp>
            <p:nvSpPr>
              <p:cNvPr id="4" name="Freeform: Shape 3">
                <a:extLst>
                  <a:ext uri="{FF2B5EF4-FFF2-40B4-BE49-F238E27FC236}">
                    <a16:creationId xmlns:a16="http://schemas.microsoft.com/office/drawing/2014/main" id="{EC3EF959-5651-4D17-97D2-E9B3A244B38E}"/>
                  </a:ext>
                </a:extLst>
              </p:cNvPr>
              <p:cNvSpPr/>
              <p:nvPr/>
            </p:nvSpPr>
            <p:spPr>
              <a:xfrm>
                <a:off x="578647" y="468752"/>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24EB935-6632-4959-914F-0874BE07707F}"/>
                  </a:ext>
                </a:extLst>
              </p:cNvPr>
              <p:cNvSpPr/>
              <p:nvPr/>
            </p:nvSpPr>
            <p:spPr>
              <a:xfrm>
                <a:off x="638341" y="350931"/>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sp>
          <p:nvSpPr>
            <p:cNvPr id="6" name="Freeform: Shape 5">
              <a:extLst>
                <a:ext uri="{FF2B5EF4-FFF2-40B4-BE49-F238E27FC236}">
                  <a16:creationId xmlns:a16="http://schemas.microsoft.com/office/drawing/2014/main" id="{D346B0B9-7DD8-498B-AFC9-E5526D8B4D04}"/>
                </a:ext>
              </a:extLst>
            </p:cNvPr>
            <p:cNvSpPr/>
            <p:nvPr/>
          </p:nvSpPr>
          <p:spPr>
            <a:xfrm>
              <a:off x="6943932" y="4901794"/>
              <a:ext cx="1293854" cy="1199640"/>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3FE969-64DD-445C-945B-1089B0DE1E64}"/>
                </a:ext>
              </a:extLst>
            </p:cNvPr>
            <p:cNvSpPr/>
            <p:nvPr/>
          </p:nvSpPr>
          <p:spPr>
            <a:xfrm>
              <a:off x="8817957" y="5289075"/>
              <a:ext cx="1193359" cy="1331539"/>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3E6A977-C72F-4DB1-A7BF-B11D0C808D70}"/>
                </a:ext>
              </a:extLst>
            </p:cNvPr>
            <p:cNvSpPr/>
            <p:nvPr/>
          </p:nvSpPr>
          <p:spPr>
            <a:xfrm>
              <a:off x="9536601" y="5289075"/>
              <a:ext cx="1193359" cy="1331539"/>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024ED3B-AF34-4F73-87FF-A942FEB42720}"/>
                </a:ext>
              </a:extLst>
            </p:cNvPr>
            <p:cNvSpPr/>
            <p:nvPr/>
          </p:nvSpPr>
          <p:spPr>
            <a:xfrm>
              <a:off x="10639161" y="5630370"/>
              <a:ext cx="471063" cy="471063"/>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30DD7A1-9450-4FF2-AB28-116C9D572812}"/>
                </a:ext>
              </a:extLst>
            </p:cNvPr>
            <p:cNvSpPr/>
            <p:nvPr/>
          </p:nvSpPr>
          <p:spPr>
            <a:xfrm>
              <a:off x="11362125" y="5630371"/>
              <a:ext cx="489906" cy="471063"/>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2">
                <a:lumMod val="60000"/>
                <a:lumOff val="40000"/>
              </a:schemeClr>
            </a:solidFill>
            <a:ln w="5531"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A2DCFA5-FB64-4693-9C7A-A57153C706A7}"/>
              </a:ext>
            </a:extLst>
          </p:cNvPr>
          <p:cNvGrpSpPr/>
          <p:nvPr/>
        </p:nvGrpSpPr>
        <p:grpSpPr>
          <a:xfrm>
            <a:off x="8690416" y="548971"/>
            <a:ext cx="2075035" cy="2756423"/>
            <a:chOff x="457481" y="3133210"/>
            <a:chExt cx="2534244" cy="3366424"/>
          </a:xfrm>
          <a:solidFill>
            <a:schemeClr val="accent2">
              <a:lumMod val="60000"/>
              <a:lumOff val="40000"/>
            </a:schemeClr>
          </a:solidFill>
        </p:grpSpPr>
        <p:sp>
          <p:nvSpPr>
            <p:cNvPr id="14" name="Freeform: Shape 13">
              <a:extLst>
                <a:ext uri="{FF2B5EF4-FFF2-40B4-BE49-F238E27FC236}">
                  <a16:creationId xmlns:a16="http://schemas.microsoft.com/office/drawing/2014/main" id="{3F278709-C2B1-4925-BD5D-47EEDBF18495}"/>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0945AB-707D-4527-9171-2A973DD04E04}"/>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E9BF77-4682-4EBB-8D7F-B0832DE6273B}"/>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A01599-B618-460A-AEAA-D23FF9726556}"/>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362612-C715-4A5C-B264-A3585D15AC93}"/>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122D688-16BA-411D-9808-8613CEF1F628}"/>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8E7D13D-14C4-49F6-B194-8FCD8D67ED12}"/>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8DC1087-41BC-4A8B-8198-6A1E0469808E}"/>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6107C2-F762-421F-8540-57A611D26B6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7A0D0C5-136D-47EF-A419-7D52CAA6511C}"/>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A97EDA-3785-4C65-8C95-7AAE181453C4}"/>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61DB764-B541-42F6-85BA-295B54B2A460}"/>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3317E8A-EE5A-4DD3-ADC5-6B064B3E0351}"/>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6D22F770-B2B0-4BCE-99EC-46DC7B10AF8B}"/>
              </a:ext>
            </a:extLst>
          </p:cNvPr>
          <p:cNvSpPr txBox="1"/>
          <p:nvPr/>
        </p:nvSpPr>
        <p:spPr>
          <a:xfrm>
            <a:off x="8769351" y="5095446"/>
            <a:ext cx="3013854" cy="1200329"/>
          </a:xfrm>
          <a:prstGeom prst="rect">
            <a:avLst/>
          </a:prstGeom>
          <a:noFill/>
        </p:spPr>
        <p:txBody>
          <a:bodyPr wrap="square" rtlCol="0">
            <a:spAutoFit/>
          </a:bodyPr>
          <a:lstStyle/>
          <a:p>
            <a:pPr algn="dist"/>
            <a:r>
              <a:rPr lang="en-US" altLang="ko-KR" sz="3600" dirty="0">
                <a:solidFill>
                  <a:schemeClr val="accent2">
                    <a:lumMod val="60000"/>
                    <a:lumOff val="40000"/>
                  </a:schemeClr>
                </a:solidFill>
                <a:cs typeface="Arial" pitchFamily="34" charset="0"/>
              </a:rPr>
              <a:t>time is </a:t>
            </a:r>
          </a:p>
          <a:p>
            <a:pPr algn="dist"/>
            <a:r>
              <a:rPr lang="en-US" altLang="ko-KR" sz="3600" dirty="0">
                <a:solidFill>
                  <a:schemeClr val="accent2">
                    <a:lumMod val="60000"/>
                    <a:lumOff val="40000"/>
                  </a:schemeClr>
                </a:solidFill>
                <a:cs typeface="Arial" pitchFamily="34" charset="0"/>
              </a:rPr>
              <a:t>my time</a:t>
            </a:r>
            <a:endParaRPr lang="ko-KR" altLang="en-US" sz="3600" dirty="0">
              <a:solidFill>
                <a:schemeClr val="accent2">
                  <a:lumMod val="60000"/>
                  <a:lumOff val="40000"/>
                </a:schemeClr>
              </a:solidFill>
              <a:cs typeface="Arial" pitchFamily="34" charset="0"/>
            </a:endParaRPr>
          </a:p>
        </p:txBody>
      </p:sp>
      <p:sp>
        <p:nvSpPr>
          <p:cNvPr id="2" name="Rectangle 1"/>
          <p:cNvSpPr/>
          <p:nvPr/>
        </p:nvSpPr>
        <p:spPr>
          <a:xfrm rot="20116565">
            <a:off x="-436666" y="438500"/>
            <a:ext cx="4292773" cy="1754326"/>
          </a:xfrm>
          <a:prstGeom prst="rect">
            <a:avLst/>
          </a:prstGeom>
          <a:noFill/>
        </p:spPr>
        <p:txBody>
          <a:bodyPr wrap="square" lIns="91440" tIns="45720" rIns="91440" bIns="45720">
            <a:spAutoFit/>
          </a:bodyPr>
          <a:lstStyle/>
          <a:p>
            <a:pPr algn="ctr"/>
            <a:r>
              <a:rPr lang="en-US" sz="5400" b="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DEMO </a:t>
            </a:r>
          </a:p>
          <a:p>
            <a:pPr algn="ctr"/>
            <a:r>
              <a:rPr lang="en-US" sz="5400" b="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PROJECT</a:t>
            </a:r>
            <a:endParaRPr lang="en-US" sz="54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060240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0" y="4767386"/>
            <a:ext cx="12192000" cy="995209"/>
          </a:xfrm>
          <a:prstGeom prst="rect">
            <a:avLst/>
          </a:prstGeom>
          <a:noFill/>
        </p:spPr>
        <p:txBody>
          <a:bodyPr wrap="square" rtlCol="0" anchor="ctr">
            <a:spAutoFit/>
          </a:bodyPr>
          <a:lstStyle/>
          <a:p>
            <a:pPr algn="ctr"/>
            <a:r>
              <a:rPr lang="en-US" altLang="ko-KR" sz="5867" b="1" i="1">
                <a:solidFill>
                  <a:schemeClr val="accent2">
                    <a:lumMod val="50000"/>
                  </a:schemeClr>
                </a:solidFill>
                <a:latin typeface="Times New Roman" panose="02020603050405020304" pitchFamily="18" charset="0"/>
                <a:cs typeface="Times New Roman" panose="02020603050405020304" pitchFamily="18" charset="0"/>
              </a:rPr>
              <a:t>Thank </a:t>
            </a:r>
            <a:r>
              <a:rPr lang="en-US" altLang="ko-KR" sz="5867" b="1" i="1" smtClean="0">
                <a:solidFill>
                  <a:schemeClr val="accent2">
                    <a:lumMod val="50000"/>
                  </a:schemeClr>
                </a:solidFill>
                <a:latin typeface="Times New Roman" panose="02020603050405020304" pitchFamily="18" charset="0"/>
                <a:cs typeface="Times New Roman" panose="02020603050405020304" pitchFamily="18" charset="0"/>
              </a:rPr>
              <a:t>You!</a:t>
            </a:r>
            <a:endParaRPr lang="ko-KR" altLang="en-US" sz="5867" b="1" i="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 name="Freeform 18">
            <a:extLst>
              <a:ext uri="{FF2B5EF4-FFF2-40B4-BE49-F238E27FC236}">
                <a16:creationId xmlns:a16="http://schemas.microsoft.com/office/drawing/2014/main" id="{F57ADD61-A5C9-4BA6-A485-F46349246C4A}"/>
              </a:ext>
            </a:extLst>
          </p:cNvPr>
          <p:cNvSpPr/>
          <p:nvPr/>
        </p:nvSpPr>
        <p:spPr>
          <a:xfrm>
            <a:off x="5840337" y="2769130"/>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582224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
        <p:nvSpPr>
          <p:cNvPr id="2" name="TextBox 1"/>
          <p:cNvSpPr txBox="1"/>
          <p:nvPr/>
        </p:nvSpPr>
        <p:spPr>
          <a:xfrm>
            <a:off x="116378" y="116378"/>
            <a:ext cx="3449782" cy="1569660"/>
          </a:xfrm>
          <a:prstGeom prst="rect">
            <a:avLst/>
          </a:prstGeom>
          <a:noFill/>
        </p:spPr>
        <p:txBody>
          <a:bodyPr wrap="square" rtlCol="0">
            <a:spAutoFit/>
          </a:bodyPr>
          <a:lstStyle/>
          <a:p>
            <a:r>
              <a:rPr lang="en-US" sz="4800" b="1" smtClean="0">
                <a:solidFill>
                  <a:schemeClr val="accent4">
                    <a:lumMod val="60000"/>
                    <a:lumOff val="40000"/>
                  </a:schemeClr>
                </a:solidFill>
                <a:latin typeface="Times New Roman" panose="02020603050405020304" pitchFamily="18" charset="0"/>
                <a:cs typeface="Times New Roman" panose="02020603050405020304" pitchFamily="18" charset="0"/>
              </a:rPr>
              <a:t>Hiện trạng thực tế </a:t>
            </a:r>
            <a:endParaRPr lang="en-US" sz="4800" b="1">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128952" y="1064029"/>
            <a:ext cx="5885411" cy="4832092"/>
          </a:xfrm>
          <a:prstGeom prst="rect">
            <a:avLst/>
          </a:prstGeom>
          <a:noFill/>
        </p:spPr>
        <p:txBody>
          <a:bodyPr wrap="square" rtlCol="0">
            <a:spAutoFit/>
          </a:bodyPr>
          <a:lstStyle/>
          <a:p>
            <a:pPr algn="just"/>
            <a:r>
              <a:rPr lang="en-US" sz="2800" b="1" smtClean="0">
                <a:solidFill>
                  <a:schemeClr val="bg1"/>
                </a:solidFill>
                <a:latin typeface="Times New Roman" panose="02020603050405020304" pitchFamily="18" charset="0"/>
                <a:cs typeface="Times New Roman" panose="02020603050405020304" pitchFamily="18" charset="0"/>
              </a:rPr>
              <a:t>Đa số các quán cà phê hiện nay, nhân viên phục vụ bàn, thu ngân sử dụng giấy để ghi chép và thống kê. Do đó rất khó có thể tính toán lượng doanh thu và số lượng khách của quán. </a:t>
            </a:r>
          </a:p>
          <a:p>
            <a:pPr algn="just"/>
            <a:r>
              <a:rPr lang="en-US" sz="2800" b="1" smtClean="0">
                <a:solidFill>
                  <a:schemeClr val="bg1"/>
                </a:solidFill>
                <a:latin typeface="Times New Roman" panose="02020603050405020304" pitchFamily="18" charset="0"/>
                <a:cs typeface="Times New Roman" panose="02020603050405020304" pitchFamily="18" charset="0"/>
              </a:rPr>
              <a:t>Nếu quán có số lượng khách đông đảo và có nhiều sản phẩm đa dạng thế nên việc quản lý hoá đơn gặp nhiều khó khăn. Vì vậy nên cần có phần mềm quản lý quán cà phê để </a:t>
            </a:r>
            <a:r>
              <a:rPr lang="en-US" sz="2800" b="1" smtClean="0">
                <a:solidFill>
                  <a:schemeClr val="bg1"/>
                </a:solidFill>
                <a:latin typeface="Times New Roman" panose="02020603050405020304" pitchFamily="18" charset="0"/>
                <a:cs typeface="Times New Roman" panose="02020603050405020304" pitchFamily="18" charset="0"/>
              </a:rPr>
              <a:t>dễ </a:t>
            </a:r>
            <a:r>
              <a:rPr lang="en-US" sz="2800" b="1" smtClean="0">
                <a:solidFill>
                  <a:schemeClr val="bg1"/>
                </a:solidFill>
                <a:latin typeface="Times New Roman" panose="02020603050405020304" pitchFamily="18" charset="0"/>
                <a:cs typeface="Times New Roman" panose="02020603050405020304" pitchFamily="18" charset="0"/>
              </a:rPr>
              <a:t>kiểm soát hơn.</a:t>
            </a:r>
            <a:endParaRPr lang="en-US" sz="28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FD97764E-BCF6-45D3-AA8B-E13C6C0D6D6B}"/>
              </a:ext>
            </a:extLst>
          </p:cNvPr>
          <p:cNvGraphicFramePr/>
          <p:nvPr>
            <p:extLst/>
          </p:nvPr>
        </p:nvGraphicFramePr>
        <p:xfrm>
          <a:off x="6528750" y="2262679"/>
          <a:ext cx="2143210" cy="158348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a:xfrm>
            <a:off x="282367" y="255451"/>
            <a:ext cx="11573197" cy="724247"/>
          </a:xfrm>
        </p:spPr>
        <p:txBody>
          <a:bodyPr>
            <a:normAutofit/>
          </a:bodyPr>
          <a:lstStyle/>
          <a:p>
            <a:r>
              <a:rPr lang="en-US" sz="4500" b="1" smtClean="0">
                <a:solidFill>
                  <a:schemeClr val="accent4">
                    <a:lumMod val="60000"/>
                    <a:lumOff val="40000"/>
                  </a:schemeClr>
                </a:solidFill>
                <a:latin typeface="Times New Roman" panose="02020603050405020304" pitchFamily="18" charset="0"/>
                <a:cs typeface="Times New Roman" panose="02020603050405020304" pitchFamily="18" charset="0"/>
              </a:rPr>
              <a:t>NHIỆM VỤ CỦA TỪNG THÀNH VIÊN</a:t>
            </a:r>
            <a:endParaRPr lang="en-US" sz="4500" b="1"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CF97A9CB-D677-457C-9BD2-871080CCA7F1}"/>
              </a:ext>
            </a:extLst>
          </p:cNvPr>
          <p:cNvGraphicFramePr/>
          <p:nvPr>
            <p:extLst/>
          </p:nvPr>
        </p:nvGraphicFramePr>
        <p:xfrm>
          <a:off x="1169886" y="2250261"/>
          <a:ext cx="2143210" cy="158348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9605818C-92A0-4526-97AC-7C29A8FD22FE}"/>
              </a:ext>
            </a:extLst>
          </p:cNvPr>
          <p:cNvSpPr txBox="1"/>
          <p:nvPr/>
        </p:nvSpPr>
        <p:spPr>
          <a:xfrm>
            <a:off x="1123843" y="2271891"/>
            <a:ext cx="576064" cy="492443"/>
          </a:xfrm>
          <a:prstGeom prst="rect">
            <a:avLst/>
          </a:prstGeom>
          <a:noFill/>
        </p:spPr>
        <p:txBody>
          <a:bodyPr wrap="square" lIns="0" tIns="0" rIns="0" bIns="0" rtlCol="0">
            <a:spAutoFit/>
          </a:bodyPr>
          <a:lstStyle/>
          <a:p>
            <a:pPr algn="ctr"/>
            <a:r>
              <a:rPr lang="en-US" altLang="ko-KR" sz="3200" b="1" smtClean="0">
                <a:solidFill>
                  <a:schemeClr val="bg1"/>
                </a:solidFill>
                <a:cs typeface="Arial" pitchFamily="34" charset="0"/>
              </a:rPr>
              <a:t>1</a:t>
            </a:r>
            <a:endParaRPr lang="ko-KR" altLang="en-US" sz="3200" b="1" dirty="0">
              <a:solidFill>
                <a:schemeClr val="bg1"/>
              </a:solidFill>
              <a:cs typeface="Arial" pitchFamily="34" charset="0"/>
            </a:endParaRPr>
          </a:p>
        </p:txBody>
      </p:sp>
      <p:sp>
        <p:nvSpPr>
          <p:cNvPr id="13" name="TextBox 12">
            <a:extLst>
              <a:ext uri="{FF2B5EF4-FFF2-40B4-BE49-F238E27FC236}">
                <a16:creationId xmlns:a16="http://schemas.microsoft.com/office/drawing/2014/main" id="{3D23ACAB-5DC5-4216-9BCE-BF19FAEDB153}"/>
              </a:ext>
            </a:extLst>
          </p:cNvPr>
          <p:cNvSpPr txBox="1"/>
          <p:nvPr/>
        </p:nvSpPr>
        <p:spPr>
          <a:xfrm>
            <a:off x="8589337" y="1769311"/>
            <a:ext cx="2503109" cy="307777"/>
          </a:xfrm>
          <a:prstGeom prst="rect">
            <a:avLst/>
          </a:prstGeom>
          <a:noFill/>
        </p:spPr>
        <p:txBody>
          <a:bodyPr wrap="square" rtlCol="0">
            <a:spAutoFit/>
          </a:bodyPr>
          <a:lstStyle/>
          <a:p>
            <a:r>
              <a:rPr lang="en-US" altLang="ko-KR" sz="1400" b="1" dirty="0">
                <a:solidFill>
                  <a:schemeClr val="bg1"/>
                </a:solidFill>
                <a:ea typeface="FZShuTi" pitchFamily="2" charset="-122"/>
                <a:cs typeface="Arial" pitchFamily="34" charset="0"/>
              </a:rPr>
              <a:t>Contents_Here</a:t>
            </a:r>
            <a:endParaRPr lang="ko-KR" altLang="en-US" sz="1400" b="1" dirty="0">
              <a:solidFill>
                <a:schemeClr val="bg1"/>
              </a:solidFill>
              <a:cs typeface="Arial" pitchFamily="34" charset="0"/>
            </a:endParaRPr>
          </a:p>
        </p:txBody>
      </p:sp>
      <p:sp>
        <p:nvSpPr>
          <p:cNvPr id="14" name="TextBox 13">
            <a:extLst>
              <a:ext uri="{FF2B5EF4-FFF2-40B4-BE49-F238E27FC236}">
                <a16:creationId xmlns:a16="http://schemas.microsoft.com/office/drawing/2014/main" id="{2E149585-1BF9-4A32-9C5E-C312D83D2708}"/>
              </a:ext>
            </a:extLst>
          </p:cNvPr>
          <p:cNvSpPr txBox="1"/>
          <p:nvPr/>
        </p:nvSpPr>
        <p:spPr>
          <a:xfrm>
            <a:off x="6488698" y="2282777"/>
            <a:ext cx="576064" cy="492443"/>
          </a:xfrm>
          <a:prstGeom prst="rect">
            <a:avLst/>
          </a:prstGeom>
          <a:noFill/>
        </p:spPr>
        <p:txBody>
          <a:bodyPr wrap="square" lIns="0" tIns="0" rIns="0" bIns="0" rtlCol="0">
            <a:spAutoFit/>
          </a:bodyPr>
          <a:lstStyle/>
          <a:p>
            <a:pPr algn="ctr"/>
            <a:r>
              <a:rPr lang="en-US" altLang="ko-KR" sz="3200" b="1" smtClean="0">
                <a:solidFill>
                  <a:schemeClr val="bg1"/>
                </a:solidFill>
                <a:cs typeface="Arial" pitchFamily="34" charset="0"/>
              </a:rPr>
              <a:t>2</a:t>
            </a:r>
            <a:endParaRPr lang="ko-KR" altLang="en-US" sz="3200" b="1" dirty="0">
              <a:solidFill>
                <a:schemeClr val="bg1"/>
              </a:solidFill>
              <a:cs typeface="Arial" pitchFamily="34" charset="0"/>
            </a:endParaRPr>
          </a:p>
        </p:txBody>
      </p:sp>
      <p:sp>
        <p:nvSpPr>
          <p:cNvPr id="19" name="TextBox 18">
            <a:extLst>
              <a:ext uri="{FF2B5EF4-FFF2-40B4-BE49-F238E27FC236}">
                <a16:creationId xmlns:a16="http://schemas.microsoft.com/office/drawing/2014/main" id="{D7A21083-A745-449C-9A3A-4FC176FDA864}"/>
              </a:ext>
            </a:extLst>
          </p:cNvPr>
          <p:cNvSpPr txBox="1"/>
          <p:nvPr/>
        </p:nvSpPr>
        <p:spPr>
          <a:xfrm>
            <a:off x="1123843" y="4508325"/>
            <a:ext cx="576064" cy="492443"/>
          </a:xfrm>
          <a:prstGeom prst="rect">
            <a:avLst/>
          </a:prstGeom>
          <a:noFill/>
        </p:spPr>
        <p:txBody>
          <a:bodyPr wrap="square" lIns="0" tIns="0" rIns="0" bIns="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24" name="TextBox 23">
            <a:extLst>
              <a:ext uri="{FF2B5EF4-FFF2-40B4-BE49-F238E27FC236}">
                <a16:creationId xmlns:a16="http://schemas.microsoft.com/office/drawing/2014/main" id="{18B00B44-B460-4F47-ADFE-777713DB3594}"/>
              </a:ext>
            </a:extLst>
          </p:cNvPr>
          <p:cNvSpPr txBox="1"/>
          <p:nvPr/>
        </p:nvSpPr>
        <p:spPr>
          <a:xfrm>
            <a:off x="6488698" y="4519211"/>
            <a:ext cx="576064" cy="492443"/>
          </a:xfrm>
          <a:prstGeom prst="rect">
            <a:avLst/>
          </a:prstGeom>
          <a:noFill/>
        </p:spPr>
        <p:txBody>
          <a:bodyPr wrap="square" lIns="0" tIns="0" rIns="0" bIns="0"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grpSp>
        <p:nvGrpSpPr>
          <p:cNvPr id="28" name="Group 27"/>
          <p:cNvGrpSpPr/>
          <p:nvPr/>
        </p:nvGrpSpPr>
        <p:grpSpPr>
          <a:xfrm>
            <a:off x="1887066" y="908405"/>
            <a:ext cx="8928280" cy="5651169"/>
            <a:chOff x="423537" y="554264"/>
            <a:chExt cx="7700083" cy="5591145"/>
          </a:xfrm>
        </p:grpSpPr>
        <p:sp>
          <p:nvSpPr>
            <p:cNvPr id="29" name="Google Shape;389;p39"/>
            <p:cNvSpPr/>
            <p:nvPr/>
          </p:nvSpPr>
          <p:spPr>
            <a:xfrm>
              <a:off x="423537" y="614211"/>
              <a:ext cx="470973" cy="46837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noFill/>
            </a:ln>
          </p:spPr>
          <p:txBody>
            <a:bodyPr spcFirstLastPara="1" wrap="square"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30" name="TextBox 29"/>
            <p:cNvSpPr txBox="1"/>
            <p:nvPr/>
          </p:nvSpPr>
          <p:spPr>
            <a:xfrm>
              <a:off x="1155468" y="554264"/>
              <a:ext cx="6968152"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PS08674 – NGUYỄN QUỐC PHONG</a:t>
              </a:r>
              <a:endParaRPr lang="en-US" sz="2800" b="1">
                <a:latin typeface="Times New Roman" panose="02020603050405020304" pitchFamily="18" charset="0"/>
                <a:cs typeface="Times New Roman" panose="02020603050405020304" pitchFamily="18" charset="0"/>
              </a:endParaRPr>
            </a:p>
          </p:txBody>
        </p:sp>
        <p:sp>
          <p:nvSpPr>
            <p:cNvPr id="31" name="TextBox 30"/>
            <p:cNvSpPr txBox="1"/>
            <p:nvPr/>
          </p:nvSpPr>
          <p:spPr>
            <a:xfrm>
              <a:off x="1475123" y="1163780"/>
              <a:ext cx="6214150"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a:latin typeface="Times New Roman" panose="02020603050405020304" pitchFamily="18" charset="0"/>
                  <a:cs typeface="Times New Roman" panose="02020603050405020304" pitchFamily="18" charset="0"/>
                </a:rPr>
                <a:t>Database +</a:t>
              </a:r>
              <a:r>
                <a:rPr lang="en-US" sz="2400" b="1" smtClean="0">
                  <a:latin typeface="Times New Roman" panose="02020603050405020304" pitchFamily="18" charset="0"/>
                  <a:cs typeface="Times New Roman" panose="02020603050405020304" pitchFamily="18" charset="0"/>
                </a:rPr>
                <a:t> Menu + Bill</a:t>
              </a:r>
              <a:endParaRPr lang="en-US" sz="2400" b="1">
                <a:latin typeface="Times New Roman" panose="02020603050405020304" pitchFamily="18" charset="0"/>
                <a:cs typeface="Times New Roman" panose="02020603050405020304" pitchFamily="18" charset="0"/>
              </a:endParaRPr>
            </a:p>
          </p:txBody>
        </p:sp>
        <p:sp>
          <p:nvSpPr>
            <p:cNvPr id="32" name="Google Shape;389;p39"/>
            <p:cNvSpPr/>
            <p:nvPr/>
          </p:nvSpPr>
          <p:spPr>
            <a:xfrm>
              <a:off x="423537" y="1747513"/>
              <a:ext cx="470973" cy="46837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noFill/>
            </a:ln>
          </p:spPr>
          <p:txBody>
            <a:bodyPr spcFirstLastPara="1" wrap="square"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33" name="TextBox 32"/>
            <p:cNvSpPr txBox="1"/>
            <p:nvPr/>
          </p:nvSpPr>
          <p:spPr>
            <a:xfrm>
              <a:off x="1155467" y="1747513"/>
              <a:ext cx="6565793"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PS08771 – HỒ TRẦN BẢO CHÂU</a:t>
              </a:r>
              <a:endParaRPr lang="en-US" sz="2800" b="1">
                <a:latin typeface="Times New Roman" panose="02020603050405020304" pitchFamily="18" charset="0"/>
                <a:cs typeface="Times New Roman" panose="02020603050405020304" pitchFamily="18" charset="0"/>
              </a:endParaRPr>
            </a:p>
          </p:txBody>
        </p:sp>
        <p:sp>
          <p:nvSpPr>
            <p:cNvPr id="34" name="TextBox 33"/>
            <p:cNvSpPr txBox="1"/>
            <p:nvPr/>
          </p:nvSpPr>
          <p:spPr>
            <a:xfrm>
              <a:off x="1475123" y="2329077"/>
              <a:ext cx="6214150"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a:latin typeface="Times New Roman" panose="02020603050405020304" pitchFamily="18" charset="0"/>
                  <a:cs typeface="Times New Roman" panose="02020603050405020304" pitchFamily="18" charset="0"/>
                </a:rPr>
                <a:t>Document + Menu </a:t>
              </a:r>
              <a:r>
                <a:rPr lang="en-US" sz="2400" b="1" smtClean="0">
                  <a:latin typeface="Times New Roman" panose="02020603050405020304" pitchFamily="18" charset="0"/>
                  <a:cs typeface="Times New Roman" panose="02020603050405020304" pitchFamily="18" charset="0"/>
                </a:rPr>
                <a:t>Manager+  Customer</a:t>
              </a:r>
              <a:endParaRPr lang="en-US" sz="2400" b="1">
                <a:latin typeface="Times New Roman" panose="02020603050405020304" pitchFamily="18" charset="0"/>
                <a:cs typeface="Times New Roman" panose="02020603050405020304" pitchFamily="18" charset="0"/>
              </a:endParaRPr>
            </a:p>
          </p:txBody>
        </p:sp>
        <p:sp>
          <p:nvSpPr>
            <p:cNvPr id="35" name="Google Shape;389;p39"/>
            <p:cNvSpPr/>
            <p:nvPr/>
          </p:nvSpPr>
          <p:spPr>
            <a:xfrm>
              <a:off x="423537" y="2880815"/>
              <a:ext cx="470973" cy="46837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noFill/>
            </a:ln>
          </p:spPr>
          <p:txBody>
            <a:bodyPr spcFirstLastPara="1" wrap="square"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36" name="TextBox 35"/>
            <p:cNvSpPr txBox="1"/>
            <p:nvPr/>
          </p:nvSpPr>
          <p:spPr>
            <a:xfrm>
              <a:off x="1155466" y="2786344"/>
              <a:ext cx="6648095"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PS08676 – NGUYỄN HOÀNG MINH</a:t>
              </a:r>
              <a:endParaRPr lang="en-US" sz="2800" b="1">
                <a:latin typeface="Times New Roman" panose="02020603050405020304" pitchFamily="18" charset="0"/>
                <a:cs typeface="Times New Roman" panose="02020603050405020304" pitchFamily="18" charset="0"/>
              </a:endParaRPr>
            </a:p>
          </p:txBody>
        </p:sp>
        <p:sp>
          <p:nvSpPr>
            <p:cNvPr id="37" name="TextBox 36"/>
            <p:cNvSpPr txBox="1"/>
            <p:nvPr/>
          </p:nvSpPr>
          <p:spPr>
            <a:xfrm>
              <a:off x="1475123" y="3385678"/>
              <a:ext cx="6214150"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smtClean="0">
                  <a:latin typeface="Times New Roman" panose="02020603050405020304" pitchFamily="18" charset="0"/>
                  <a:cs typeface="Times New Roman" panose="02020603050405020304" pitchFamily="18" charset="0"/>
                </a:rPr>
                <a:t>DAO + Model + Account</a:t>
              </a:r>
              <a:endParaRPr lang="en-US" sz="2400" b="1">
                <a:latin typeface="Times New Roman" panose="02020603050405020304" pitchFamily="18" charset="0"/>
                <a:cs typeface="Times New Roman" panose="02020603050405020304" pitchFamily="18" charset="0"/>
              </a:endParaRPr>
            </a:p>
          </p:txBody>
        </p:sp>
        <p:sp>
          <p:nvSpPr>
            <p:cNvPr id="38" name="Google Shape;389;p39"/>
            <p:cNvSpPr/>
            <p:nvPr/>
          </p:nvSpPr>
          <p:spPr>
            <a:xfrm>
              <a:off x="423537" y="4014117"/>
              <a:ext cx="470973" cy="46837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noFill/>
            </a:ln>
          </p:spPr>
          <p:txBody>
            <a:bodyPr spcFirstLastPara="1" wrap="square"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39" name="TextBox 38"/>
            <p:cNvSpPr txBox="1"/>
            <p:nvPr/>
          </p:nvSpPr>
          <p:spPr>
            <a:xfrm>
              <a:off x="1155467" y="3932723"/>
              <a:ext cx="6145142"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PS08675 – TẠ HUY THỊNH</a:t>
              </a:r>
              <a:endParaRPr lang="en-US" sz="2800" b="1">
                <a:latin typeface="Times New Roman" panose="02020603050405020304" pitchFamily="18" charset="0"/>
                <a:cs typeface="Times New Roman" panose="02020603050405020304" pitchFamily="18" charset="0"/>
              </a:endParaRPr>
            </a:p>
          </p:txBody>
        </p:sp>
        <p:sp>
          <p:nvSpPr>
            <p:cNvPr id="40" name="TextBox 39"/>
            <p:cNvSpPr txBox="1"/>
            <p:nvPr/>
          </p:nvSpPr>
          <p:spPr>
            <a:xfrm>
              <a:off x="1475123" y="4539876"/>
              <a:ext cx="6214150"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a:latin typeface="Times New Roman" panose="02020603050405020304" pitchFamily="18" charset="0"/>
                  <a:cs typeface="Times New Roman" panose="02020603050405020304" pitchFamily="18" charset="0"/>
                </a:rPr>
                <a:t>Giao diện +</a:t>
              </a:r>
              <a:r>
                <a:rPr lang="en-US" sz="2400" b="1" smtClean="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Login + M</a:t>
              </a:r>
              <a:r>
                <a:rPr lang="en-US" sz="2400" b="1" smtClean="0">
                  <a:latin typeface="Times New Roman" panose="02020603050405020304" pitchFamily="18" charset="0"/>
                  <a:cs typeface="Times New Roman" panose="02020603050405020304" pitchFamily="18" charset="0"/>
                </a:rPr>
                <a:t>ainframe</a:t>
              </a:r>
              <a:endParaRPr lang="en-US" sz="2400" b="1">
                <a:latin typeface="Times New Roman" panose="02020603050405020304" pitchFamily="18" charset="0"/>
                <a:cs typeface="Times New Roman" panose="02020603050405020304" pitchFamily="18" charset="0"/>
              </a:endParaRPr>
            </a:p>
          </p:txBody>
        </p:sp>
        <p:sp>
          <p:nvSpPr>
            <p:cNvPr id="41" name="Google Shape;389;p39"/>
            <p:cNvSpPr/>
            <p:nvPr/>
          </p:nvSpPr>
          <p:spPr>
            <a:xfrm>
              <a:off x="445998" y="5147419"/>
              <a:ext cx="470973" cy="46837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noFill/>
            </a:ln>
          </p:spPr>
          <p:txBody>
            <a:bodyPr spcFirstLastPara="1" wrap="square" lIns="121900" tIns="121900" rIns="121900" bIns="121900" anchor="ctr" anchorCtr="0">
              <a:noAutofit/>
            </a:bodyPr>
            <a:lstStyle/>
            <a:p>
              <a:endParaRPr sz="2400" b="1">
                <a:latin typeface="Times New Roman" panose="02020603050405020304" pitchFamily="18" charset="0"/>
                <a:cs typeface="Times New Roman" panose="02020603050405020304" pitchFamily="18" charset="0"/>
              </a:endParaRPr>
            </a:p>
          </p:txBody>
        </p:sp>
        <p:sp>
          <p:nvSpPr>
            <p:cNvPr id="42" name="TextBox 41"/>
            <p:cNvSpPr txBox="1"/>
            <p:nvPr/>
          </p:nvSpPr>
          <p:spPr>
            <a:xfrm>
              <a:off x="1165105" y="5088086"/>
              <a:ext cx="6637491"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PS08785 – NGUYỄN HUY HOÀNG</a:t>
              </a:r>
              <a:endParaRPr lang="en-US" sz="2800" b="1">
                <a:latin typeface="Times New Roman" panose="02020603050405020304" pitchFamily="18" charset="0"/>
                <a:cs typeface="Times New Roman" panose="02020603050405020304" pitchFamily="18" charset="0"/>
              </a:endParaRPr>
            </a:p>
          </p:txBody>
        </p:sp>
        <p:sp>
          <p:nvSpPr>
            <p:cNvPr id="43" name="TextBox 42"/>
            <p:cNvSpPr txBox="1"/>
            <p:nvPr/>
          </p:nvSpPr>
          <p:spPr>
            <a:xfrm>
              <a:off x="1475123" y="5688648"/>
              <a:ext cx="6214150" cy="456761"/>
            </a:xfrm>
            <a:prstGeom prst="rect">
              <a:avLst/>
            </a:prstGeom>
            <a:noFill/>
          </p:spPr>
          <p:txBody>
            <a:bodyPr wrap="square" rtlCol="0">
              <a:spAutoFit/>
            </a:bodyPr>
            <a:lstStyle/>
            <a:p>
              <a:pPr marL="285750" indent="-285750">
                <a:buFont typeface="Wingdings" panose="05000000000000000000" pitchFamily="2" charset="2"/>
                <a:buChar char="ü"/>
              </a:pPr>
              <a:r>
                <a:rPr lang="en-US" sz="2400" b="1" smtClean="0">
                  <a:latin typeface="Times New Roman" panose="02020603050405020304" pitchFamily="18" charset="0"/>
                  <a:cs typeface="Times New Roman" panose="02020603050405020304" pitchFamily="18" charset="0"/>
                </a:rPr>
                <a:t>Document + Category </a:t>
              </a:r>
              <a:r>
                <a:rPr lang="en-US" sz="2400" b="1" smtClean="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Storage</a:t>
              </a:r>
            </a:p>
          </p:txBody>
        </p:sp>
      </p:grpSp>
    </p:spTree>
    <p:extLst>
      <p:ext uri="{BB962C8B-B14F-4D97-AF65-F5344CB8AC3E}">
        <p14:creationId xmlns:p14="http://schemas.microsoft.com/office/powerpoint/2010/main" val="3102947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2367" y="255451"/>
            <a:ext cx="11573197" cy="724247"/>
          </a:xfrm>
        </p:spPr>
        <p:txBody>
          <a:bodyPr>
            <a:normAutofit/>
          </a:bodyPr>
          <a:lstStyle/>
          <a:p>
            <a:r>
              <a:rPr lang="en-US" sz="4500" b="1" smtClean="0">
                <a:solidFill>
                  <a:schemeClr val="accent4">
                    <a:lumMod val="60000"/>
                    <a:lumOff val="40000"/>
                  </a:schemeClr>
                </a:solidFill>
                <a:latin typeface="Times New Roman" panose="02020603050405020304" pitchFamily="18" charset="0"/>
                <a:cs typeface="Times New Roman" panose="02020603050405020304" pitchFamily="18" charset="0"/>
              </a:rPr>
              <a:t>DFD LEVEL 0</a:t>
            </a:r>
            <a:endParaRPr lang="en-US" sz="4500" b="1"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CF97A9CB-D677-457C-9BD2-871080CCA7F1}"/>
              </a:ext>
            </a:extLst>
          </p:cNvPr>
          <p:cNvGraphicFramePr/>
          <p:nvPr>
            <p:extLst/>
          </p:nvPr>
        </p:nvGraphicFramePr>
        <p:xfrm>
          <a:off x="1169886" y="2250261"/>
          <a:ext cx="2143210" cy="158348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9605818C-92A0-4526-97AC-7C29A8FD22FE}"/>
              </a:ext>
            </a:extLst>
          </p:cNvPr>
          <p:cNvSpPr txBox="1"/>
          <p:nvPr/>
        </p:nvSpPr>
        <p:spPr>
          <a:xfrm>
            <a:off x="1123843" y="2271891"/>
            <a:ext cx="576064" cy="492443"/>
          </a:xfrm>
          <a:prstGeom prst="rect">
            <a:avLst/>
          </a:prstGeom>
          <a:noFill/>
        </p:spPr>
        <p:txBody>
          <a:bodyPr wrap="square" lIns="0" tIns="0" rIns="0" bIns="0" rtlCol="0">
            <a:spAutoFit/>
          </a:bodyPr>
          <a:lstStyle/>
          <a:p>
            <a:pPr algn="ctr"/>
            <a:r>
              <a:rPr lang="en-US" altLang="ko-KR" sz="3200" b="1" smtClean="0">
                <a:solidFill>
                  <a:schemeClr val="bg1"/>
                </a:solidFill>
                <a:cs typeface="Arial" pitchFamily="34" charset="0"/>
              </a:rPr>
              <a:t>1</a:t>
            </a:r>
            <a:endParaRPr lang="ko-KR" altLang="en-US" sz="3200" b="1" dirty="0">
              <a:solidFill>
                <a:schemeClr val="bg1"/>
              </a:solidFill>
              <a:cs typeface="Arial" pitchFamily="34" charset="0"/>
            </a:endParaRPr>
          </a:p>
        </p:txBody>
      </p:sp>
      <p:sp>
        <p:nvSpPr>
          <p:cNvPr id="13" name="TextBox 12">
            <a:extLst>
              <a:ext uri="{FF2B5EF4-FFF2-40B4-BE49-F238E27FC236}">
                <a16:creationId xmlns:a16="http://schemas.microsoft.com/office/drawing/2014/main" id="{3D23ACAB-5DC5-4216-9BCE-BF19FAEDB153}"/>
              </a:ext>
            </a:extLst>
          </p:cNvPr>
          <p:cNvSpPr txBox="1"/>
          <p:nvPr/>
        </p:nvSpPr>
        <p:spPr>
          <a:xfrm>
            <a:off x="8589337" y="1769311"/>
            <a:ext cx="2503109" cy="307777"/>
          </a:xfrm>
          <a:prstGeom prst="rect">
            <a:avLst/>
          </a:prstGeom>
          <a:noFill/>
        </p:spPr>
        <p:txBody>
          <a:bodyPr wrap="square" rtlCol="0">
            <a:spAutoFit/>
          </a:bodyPr>
          <a:lstStyle/>
          <a:p>
            <a:r>
              <a:rPr lang="en-US" altLang="ko-KR" sz="1400" b="1" dirty="0">
                <a:solidFill>
                  <a:schemeClr val="bg1"/>
                </a:solidFill>
                <a:ea typeface="FZShuTi" pitchFamily="2" charset="-122"/>
                <a:cs typeface="Arial" pitchFamily="34" charset="0"/>
              </a:rPr>
              <a:t>Contents_Here</a:t>
            </a:r>
            <a:endParaRPr lang="ko-KR" altLang="en-US" sz="1400" b="1" dirty="0">
              <a:solidFill>
                <a:schemeClr val="bg1"/>
              </a:solidFill>
              <a:cs typeface="Arial" pitchFamily="34" charset="0"/>
            </a:endParaRPr>
          </a:p>
        </p:txBody>
      </p:sp>
      <p:sp>
        <p:nvSpPr>
          <p:cNvPr id="14" name="TextBox 13">
            <a:extLst>
              <a:ext uri="{FF2B5EF4-FFF2-40B4-BE49-F238E27FC236}">
                <a16:creationId xmlns:a16="http://schemas.microsoft.com/office/drawing/2014/main" id="{2E149585-1BF9-4A32-9C5E-C312D83D2708}"/>
              </a:ext>
            </a:extLst>
          </p:cNvPr>
          <p:cNvSpPr txBox="1"/>
          <p:nvPr/>
        </p:nvSpPr>
        <p:spPr>
          <a:xfrm>
            <a:off x="6488698" y="2282777"/>
            <a:ext cx="576064" cy="492443"/>
          </a:xfrm>
          <a:prstGeom prst="rect">
            <a:avLst/>
          </a:prstGeom>
          <a:noFill/>
        </p:spPr>
        <p:txBody>
          <a:bodyPr wrap="square" lIns="0" tIns="0" rIns="0" bIns="0" rtlCol="0">
            <a:spAutoFit/>
          </a:bodyPr>
          <a:lstStyle/>
          <a:p>
            <a:pPr algn="ctr"/>
            <a:r>
              <a:rPr lang="en-US" altLang="ko-KR" sz="3200" b="1" smtClean="0">
                <a:solidFill>
                  <a:schemeClr val="bg1"/>
                </a:solidFill>
                <a:cs typeface="Arial" pitchFamily="34" charset="0"/>
              </a:rPr>
              <a:t>2</a:t>
            </a:r>
            <a:endParaRPr lang="ko-KR" altLang="en-US" sz="3200" b="1" dirty="0">
              <a:solidFill>
                <a:schemeClr val="bg1"/>
              </a:solidFill>
              <a:cs typeface="Arial" pitchFamily="34" charset="0"/>
            </a:endParaRPr>
          </a:p>
        </p:txBody>
      </p:sp>
      <p:sp>
        <p:nvSpPr>
          <p:cNvPr id="19" name="TextBox 18">
            <a:extLst>
              <a:ext uri="{FF2B5EF4-FFF2-40B4-BE49-F238E27FC236}">
                <a16:creationId xmlns:a16="http://schemas.microsoft.com/office/drawing/2014/main" id="{D7A21083-A745-449C-9A3A-4FC176FDA864}"/>
              </a:ext>
            </a:extLst>
          </p:cNvPr>
          <p:cNvSpPr txBox="1"/>
          <p:nvPr/>
        </p:nvSpPr>
        <p:spPr>
          <a:xfrm>
            <a:off x="1123843" y="4508325"/>
            <a:ext cx="576064" cy="492443"/>
          </a:xfrm>
          <a:prstGeom prst="rect">
            <a:avLst/>
          </a:prstGeom>
          <a:noFill/>
        </p:spPr>
        <p:txBody>
          <a:bodyPr wrap="square" lIns="0" tIns="0" rIns="0" bIns="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pic>
        <p:nvPicPr>
          <p:cNvPr id="3" name="Picture 2"/>
          <p:cNvPicPr>
            <a:picLocks noChangeAspect="1"/>
          </p:cNvPicPr>
          <p:nvPr/>
        </p:nvPicPr>
        <p:blipFill>
          <a:blip r:embed="rId3"/>
          <a:stretch>
            <a:fillRect/>
          </a:stretch>
        </p:blipFill>
        <p:spPr>
          <a:xfrm>
            <a:off x="3390522" y="995022"/>
            <a:ext cx="5578911" cy="5019055"/>
          </a:xfrm>
          <a:prstGeom prst="rect">
            <a:avLst/>
          </a:prstGeom>
        </p:spPr>
      </p:pic>
    </p:spTree>
    <p:extLst>
      <p:ext uri="{BB962C8B-B14F-4D97-AF65-F5344CB8AC3E}">
        <p14:creationId xmlns:p14="http://schemas.microsoft.com/office/powerpoint/2010/main" val="1438777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DFD LEVEL 1</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768138" y="1536523"/>
            <a:ext cx="5924434" cy="4450151"/>
          </a:xfrm>
          <a:prstGeom prst="rect">
            <a:avLst/>
          </a:prstGeom>
        </p:spPr>
      </p:pic>
    </p:spTree>
    <p:extLst>
      <p:ext uri="{BB962C8B-B14F-4D97-AF65-F5344CB8AC3E}">
        <p14:creationId xmlns:p14="http://schemas.microsoft.com/office/powerpoint/2010/main" val="3598183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01143" y="339404"/>
            <a:ext cx="5361708" cy="6162292"/>
          </a:xfrm>
          <a:prstGeom prst="rect">
            <a:avLst/>
          </a:prstGeom>
        </p:spPr>
      </p:pic>
    </p:spTree>
    <p:extLst>
      <p:ext uri="{BB962C8B-B14F-4D97-AF65-F5344CB8AC3E}">
        <p14:creationId xmlns:p14="http://schemas.microsoft.com/office/powerpoint/2010/main" val="2210590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0" cy="0"/>
          </a:xfrm>
        </p:spPr>
        <p:txBody>
          <a:bodyPr/>
          <a:lstStyle/>
          <a:p>
            <a:pPr algn="ctr"/>
            <a:r>
              <a:rPr lang="en-US" smtClean="0"/>
              <a:t>				</a:t>
            </a:r>
            <a:br>
              <a:rPr lang="en-US" smtClean="0"/>
            </a:br>
            <a:endParaRPr lang="en-US"/>
          </a:p>
        </p:txBody>
      </p:sp>
      <p:sp>
        <p:nvSpPr>
          <p:cNvPr id="5" name="Text Placeholder 1"/>
          <p:cNvSpPr txBox="1">
            <a:spLocks/>
          </p:cNvSpPr>
          <p:nvPr/>
        </p:nvSpPr>
        <p:spPr>
          <a:xfrm>
            <a:off x="0" y="74817"/>
            <a:ext cx="12192000" cy="724247"/>
          </a:xfrm>
          <a:solidFill>
            <a:schemeClr val="accent2"/>
          </a:solidFill>
          <a:ln>
            <a:solidFill>
              <a:schemeClr val="accent1"/>
            </a:solidFill>
          </a:ln>
        </p:spPr>
        <p:txBody>
          <a:bodyPr>
            <a:normAutofit lnSpcReduction="10000"/>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sz="4500" b="1" smtClean="0">
                <a:solidFill>
                  <a:schemeClr val="accent4">
                    <a:lumMod val="60000"/>
                    <a:lumOff val="40000"/>
                  </a:schemeClr>
                </a:solidFill>
                <a:latin typeface="Times New Roman" panose="02020603050405020304" pitchFamily="18" charset="0"/>
                <a:cs typeface="Times New Roman" panose="02020603050405020304" pitchFamily="18" charset="0"/>
              </a:rPr>
              <a:t>ERD</a:t>
            </a:r>
            <a:endParaRPr lang="en-US" sz="4500" b="1"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87237" y="799064"/>
            <a:ext cx="8869618" cy="5846280"/>
          </a:xfrm>
          <a:prstGeom prst="rect">
            <a:avLst/>
          </a:prstGeom>
        </p:spPr>
      </p:pic>
    </p:spTree>
    <p:extLst>
      <p:ext uri="{BB962C8B-B14F-4D97-AF65-F5344CB8AC3E}">
        <p14:creationId xmlns:p14="http://schemas.microsoft.com/office/powerpoint/2010/main" val="3610272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0088339"/>
              </p:ext>
            </p:extLst>
          </p:nvPr>
        </p:nvGraphicFramePr>
        <p:xfrm>
          <a:off x="847897" y="1812170"/>
          <a:ext cx="9950336" cy="3906985"/>
        </p:xfrm>
        <a:graphic>
          <a:graphicData uri="http://schemas.openxmlformats.org/drawingml/2006/table">
            <a:tbl>
              <a:tblPr firstRow="1" firstCol="1" lastRow="1" lastCol="1" bandRow="1" bandCol="1">
                <a:tableStyleId>{5C22544A-7EE6-4342-B048-85BDC9FD1C3A}</a:tableStyleId>
              </a:tblPr>
              <a:tblGrid>
                <a:gridCol w="1928554">
                  <a:extLst>
                    <a:ext uri="{9D8B030D-6E8A-4147-A177-3AD203B41FA5}">
                      <a16:colId xmlns:a16="http://schemas.microsoft.com/office/drawing/2014/main" val="3377569653"/>
                    </a:ext>
                  </a:extLst>
                </a:gridCol>
                <a:gridCol w="2610196">
                  <a:extLst>
                    <a:ext uri="{9D8B030D-6E8A-4147-A177-3AD203B41FA5}">
                      <a16:colId xmlns:a16="http://schemas.microsoft.com/office/drawing/2014/main" val="2897532439"/>
                    </a:ext>
                  </a:extLst>
                </a:gridCol>
                <a:gridCol w="2660073">
                  <a:extLst>
                    <a:ext uri="{9D8B030D-6E8A-4147-A177-3AD203B41FA5}">
                      <a16:colId xmlns:a16="http://schemas.microsoft.com/office/drawing/2014/main" val="383763299"/>
                    </a:ext>
                  </a:extLst>
                </a:gridCol>
                <a:gridCol w="2751513">
                  <a:extLst>
                    <a:ext uri="{9D8B030D-6E8A-4147-A177-3AD203B41FA5}">
                      <a16:colId xmlns:a16="http://schemas.microsoft.com/office/drawing/2014/main" val="2446164808"/>
                    </a:ext>
                  </a:extLst>
                </a:gridCol>
              </a:tblGrid>
              <a:tr h="78139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Tên cột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Kiểu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Ràng buộc</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Ghi chú</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12367396"/>
                  </a:ext>
                </a:extLst>
              </a:tr>
              <a:tr h="78139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Username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NVARCHAR(100)</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PK, 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Tên nhân viên</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675178044"/>
                  </a:ext>
                </a:extLst>
              </a:tr>
              <a:tr h="78139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DisplayName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NVARCHAR(100)</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Tên hiển thị</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651947787"/>
                  </a:ext>
                </a:extLst>
              </a:tr>
              <a:tr h="78139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PassWord</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NVARCHAR(1000)</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945" marR="0">
                        <a:spcBef>
                          <a:spcPts val="600"/>
                        </a:spcBef>
                        <a:spcAft>
                          <a:spcPts val="0"/>
                        </a:spcAft>
                      </a:pPr>
                      <a:r>
                        <a:rPr lang="en-US" sz="2400" b="1">
                          <a:solidFill>
                            <a:schemeClr val="bg1"/>
                          </a:solidFill>
                          <a:effectLst/>
                          <a:latin typeface="Times New Roman" panose="02020603050405020304" pitchFamily="18" charset="0"/>
                          <a:cs typeface="Times New Roman" panose="02020603050405020304" pitchFamily="18" charset="0"/>
                        </a:rPr>
                        <a:t>NOT NULL</a:t>
                      </a:r>
                      <a:endParaRPr lang="en-US" sz="2400" b="1">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solidFill>
                      <a:schemeClr val="accent1"/>
                    </a:solidFill>
                  </a:tcPr>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Mật khẩu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302173822"/>
                  </a:ext>
                </a:extLst>
              </a:tr>
              <a:tr h="781397">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Type</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BIT</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945" marR="0">
                        <a:spcBef>
                          <a:spcPts val="600"/>
                        </a:spcBef>
                        <a:spcAft>
                          <a:spcPts val="0"/>
                        </a:spcAft>
                      </a:pPr>
                      <a:r>
                        <a:rPr lang="en-US" sz="2400">
                          <a:effectLst/>
                          <a:latin typeface="Times New Roman" panose="02020603050405020304" pitchFamily="18" charset="0"/>
                          <a:cs typeface="Times New Roman" panose="02020603050405020304" pitchFamily="18" charset="0"/>
                        </a:rPr>
                        <a:t>NOT NULL</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tc>
                  <a:txBody>
                    <a:bodyPr/>
                    <a:lstStyle/>
                    <a:p>
                      <a:pPr marL="67310" marR="0">
                        <a:spcBef>
                          <a:spcPts val="600"/>
                        </a:spcBef>
                        <a:spcAft>
                          <a:spcPts val="0"/>
                        </a:spcAft>
                      </a:pPr>
                      <a:r>
                        <a:rPr lang="en-US" sz="2400">
                          <a:effectLst/>
                          <a:latin typeface="Times New Roman" panose="02020603050405020304" pitchFamily="18" charset="0"/>
                          <a:cs typeface="Times New Roman" panose="02020603050405020304" pitchFamily="18" charset="0"/>
                        </a:rPr>
                        <a:t>Kiểu dữ liệu</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70822930"/>
                  </a:ext>
                </a:extLst>
              </a:tr>
            </a:tbl>
          </a:graphicData>
        </a:graphic>
      </p:graphicFrame>
      <p:sp>
        <p:nvSpPr>
          <p:cNvPr id="6" name="Text Placeholder 5"/>
          <p:cNvSpPr>
            <a:spLocks noGrp="1"/>
          </p:cNvSpPr>
          <p:nvPr>
            <p:ph type="body" sz="quarter" idx="10"/>
          </p:nvPr>
        </p:nvSpPr>
        <p:spPr/>
        <p:txBody>
          <a:bodyPr/>
          <a:lstStyle/>
          <a:p>
            <a:r>
              <a:rPr lang="en-US" b="1" smtClean="0">
                <a:solidFill>
                  <a:srgbClr val="FF0000"/>
                </a:solidFill>
                <a:latin typeface="Times New Roman" panose="02020603050405020304" pitchFamily="18" charset="0"/>
                <a:cs typeface="Times New Roman" panose="02020603050405020304" pitchFamily="18" charset="0"/>
              </a:rPr>
              <a:t>ACCOUNT</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858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7917</TotalTime>
  <Words>700</Words>
  <Application>Microsoft Office PowerPoint</Application>
  <PresentationFormat>Widescreen</PresentationFormat>
  <Paragraphs>244</Paragraphs>
  <Slides>28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맑은 고딕</vt:lpstr>
      <vt:lpstr>Arial</vt:lpstr>
      <vt:lpstr>Arial Unicode MS</vt:lpstr>
      <vt:lpstr>FZShuTi</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Bao Chau</cp:lastModifiedBy>
  <cp:revision>143</cp:revision>
  <dcterms:created xsi:type="dcterms:W3CDTF">2018-04-24T17:14:44Z</dcterms:created>
  <dcterms:modified xsi:type="dcterms:W3CDTF">2019-12-24T00:24:28Z</dcterms:modified>
</cp:coreProperties>
</file>